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92"/>
  </p:handoutMasterIdLst>
  <p:sldIdLst>
    <p:sldId id="256" r:id="rId2"/>
    <p:sldId id="399" r:id="rId3"/>
    <p:sldId id="257" r:id="rId4"/>
    <p:sldId id="401" r:id="rId5"/>
    <p:sldId id="396" r:id="rId6"/>
    <p:sldId id="263" r:id="rId7"/>
    <p:sldId id="297" r:id="rId8"/>
    <p:sldId id="400" r:id="rId9"/>
    <p:sldId id="258" r:id="rId10"/>
    <p:sldId id="259" r:id="rId11"/>
    <p:sldId id="260" r:id="rId12"/>
    <p:sldId id="498" r:id="rId13"/>
    <p:sldId id="261" r:id="rId14"/>
    <p:sldId id="520" r:id="rId15"/>
    <p:sldId id="521" r:id="rId16"/>
    <p:sldId id="517" r:id="rId17"/>
    <p:sldId id="518" r:id="rId18"/>
    <p:sldId id="524" r:id="rId19"/>
    <p:sldId id="388" r:id="rId20"/>
    <p:sldId id="428" r:id="rId21"/>
    <p:sldId id="272" r:id="rId22"/>
    <p:sldId id="499" r:id="rId23"/>
    <p:sldId id="506" r:id="rId24"/>
    <p:sldId id="507" r:id="rId25"/>
    <p:sldId id="508" r:id="rId26"/>
    <p:sldId id="398" r:id="rId27"/>
    <p:sldId id="325" r:id="rId28"/>
    <p:sldId id="316" r:id="rId29"/>
    <p:sldId id="448" r:id="rId30"/>
    <p:sldId id="429" r:id="rId31"/>
    <p:sldId id="430" r:id="rId32"/>
    <p:sldId id="431" r:id="rId33"/>
    <p:sldId id="449" r:id="rId34"/>
    <p:sldId id="432" r:id="rId35"/>
    <p:sldId id="450" r:id="rId36"/>
    <p:sldId id="451" r:id="rId37"/>
    <p:sldId id="433" r:id="rId38"/>
    <p:sldId id="434" r:id="rId39"/>
    <p:sldId id="435" r:id="rId40"/>
    <p:sldId id="436" r:id="rId41"/>
    <p:sldId id="452" r:id="rId42"/>
    <p:sldId id="437" r:id="rId43"/>
    <p:sldId id="438" r:id="rId44"/>
    <p:sldId id="439" r:id="rId45"/>
    <p:sldId id="453" r:id="rId46"/>
    <p:sldId id="440" r:id="rId47"/>
    <p:sldId id="455" r:id="rId48"/>
    <p:sldId id="441" r:id="rId49"/>
    <p:sldId id="443" r:id="rId50"/>
    <p:sldId id="444" r:id="rId51"/>
    <p:sldId id="445" r:id="rId52"/>
    <p:sldId id="446" r:id="rId53"/>
    <p:sldId id="447" r:id="rId54"/>
    <p:sldId id="456" r:id="rId55"/>
    <p:sldId id="457" r:id="rId56"/>
    <p:sldId id="458" r:id="rId57"/>
    <p:sldId id="459" r:id="rId58"/>
    <p:sldId id="460" r:id="rId59"/>
    <p:sldId id="461" r:id="rId60"/>
    <p:sldId id="462" r:id="rId61"/>
    <p:sldId id="463" r:id="rId62"/>
    <p:sldId id="464" r:id="rId63"/>
    <p:sldId id="465" r:id="rId64"/>
    <p:sldId id="466" r:id="rId65"/>
    <p:sldId id="509" r:id="rId66"/>
    <p:sldId id="467" r:id="rId67"/>
    <p:sldId id="468" r:id="rId68"/>
    <p:sldId id="510" r:id="rId69"/>
    <p:sldId id="469" r:id="rId70"/>
    <p:sldId id="512" r:id="rId71"/>
    <p:sldId id="511" r:id="rId72"/>
    <p:sldId id="513" r:id="rId73"/>
    <p:sldId id="514" r:id="rId74"/>
    <p:sldId id="525" r:id="rId75"/>
    <p:sldId id="494" r:id="rId76"/>
    <p:sldId id="495" r:id="rId77"/>
    <p:sldId id="496" r:id="rId78"/>
    <p:sldId id="500" r:id="rId79"/>
    <p:sldId id="501" r:id="rId80"/>
    <p:sldId id="502" r:id="rId81"/>
    <p:sldId id="503" r:id="rId82"/>
    <p:sldId id="504" r:id="rId83"/>
    <p:sldId id="505" r:id="rId84"/>
    <p:sldId id="342" r:id="rId85"/>
    <p:sldId id="381" r:id="rId86"/>
    <p:sldId id="339" r:id="rId87"/>
    <p:sldId id="300" r:id="rId88"/>
    <p:sldId id="426" r:id="rId89"/>
    <p:sldId id="427" r:id="rId90"/>
    <p:sldId id="303" r:id="rId91"/>
  </p:sldIdLst>
  <p:sldSz cx="9144000" cy="6858000" type="screen4x3"/>
  <p:notesSz cx="6858000" cy="9144000"/>
  <p:defaultTextStyle>
    <a:defPPr>
      <a:defRPr lang="uk-U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1" autoAdjust="0"/>
    <p:restoredTop sz="88045" autoAdjust="0"/>
  </p:normalViewPr>
  <p:slideViewPr>
    <p:cSldViewPr>
      <p:cViewPr>
        <p:scale>
          <a:sx n="75" d="100"/>
          <a:sy n="75" d="100"/>
        </p:scale>
        <p:origin x="-1522" y="-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126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52" d="100"/>
        <a:sy n="152" d="100"/>
      </p:scale>
      <p:origin x="0" y="-6912"/>
    </p:cViewPr>
  </p:sorterViewPr>
  <p:notesViewPr>
    <p:cSldViewPr>
      <p:cViewPr varScale="1">
        <p:scale>
          <a:sx n="85" d="100"/>
          <a:sy n="85" d="100"/>
        </p:scale>
        <p:origin x="3888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5 клас</a:t>
            </a:r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01-41C8-8B08-A80BA759CD97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D01-41C8-8B08-A80BA759CD97}"/>
              </c:ext>
            </c:extLst>
          </c:dPt>
          <c:dPt>
            <c:idx val="2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D01-41C8-8B08-A80BA759CD9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CatName val="1"/>
            <c:showPercent val="1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Аркуш7!$A$1:$A$3</c:f>
              <c:strCache>
                <c:ptCount val="3"/>
                <c:pt idx="0">
                  <c:v>Середній</c:v>
                </c:pt>
                <c:pt idx="1">
                  <c:v>Достатній</c:v>
                </c:pt>
                <c:pt idx="2">
                  <c:v>Високий</c:v>
                </c:pt>
              </c:strCache>
            </c:strRef>
          </c:cat>
          <c:val>
            <c:numRef>
              <c:f>Аркуш7!$B$1:$B$3</c:f>
              <c:numCache>
                <c:formatCode>0%</c:formatCode>
                <c:ptCount val="3"/>
                <c:pt idx="0">
                  <c:v>0.56000000000000005</c:v>
                </c:pt>
                <c:pt idx="1">
                  <c:v>0.33000000000000013</c:v>
                </c:pt>
                <c:pt idx="2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D01-41C8-8B08-A80BA759CD97}"/>
            </c:ext>
          </c:extLst>
        </c:ser>
        <c:dLbls>
          <c:showPercent val="1"/>
        </c:dLbls>
      </c:pie3DChart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162177096284068E-2"/>
          <c:y val="0.52549159714553528"/>
          <c:w val="8.1266289082285739E-2"/>
          <c:h val="0.3005343394398805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600" b="1" dirty="0"/>
              <a:t>6 клас</a:t>
            </a:r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1D-4E10-B31C-0B78B3892F57}"/>
              </c:ext>
            </c:extLst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41D-4E10-B31C-0B78B3892F57}"/>
              </c:ext>
            </c:extLst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41D-4E10-B31C-0B78B3892F5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uk-UA" baseline="0" dirty="0" smtClean="0"/>
                      <a:t>Високий </a:t>
                    </a:r>
                  </a:p>
                  <a:p>
                    <a:r>
                      <a:rPr lang="uk-UA" baseline="0" dirty="0" smtClean="0"/>
                      <a:t>8%</a:t>
                    </a:r>
                    <a:endParaRPr lang="uk-UA" baseline="0" dirty="0"/>
                  </a:p>
                </c:rich>
              </c:tx>
              <c:dLblPos val="ctr"/>
              <c:showVal val="1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41D-4E10-B31C-0B78B3892F5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uk-UA" baseline="0" dirty="0" smtClean="0"/>
                      <a:t>Достатній</a:t>
                    </a:r>
                  </a:p>
                  <a:p>
                    <a:r>
                      <a:rPr lang="uk-UA" baseline="0" dirty="0" smtClean="0"/>
                      <a:t>31% </a:t>
                    </a:r>
                    <a:endParaRPr lang="uk-UA" baseline="0" dirty="0"/>
                  </a:p>
                </c:rich>
              </c:tx>
              <c:dLblPos val="ctr"/>
              <c:showVal val="1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41D-4E10-B31C-0B78B3892F57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uk-UA" baseline="0" dirty="0" smtClean="0"/>
                      <a:t>Середній</a:t>
                    </a:r>
                  </a:p>
                  <a:p>
                    <a:r>
                      <a:rPr lang="uk-UA" baseline="0" dirty="0" smtClean="0"/>
                      <a:t>61% </a:t>
                    </a:r>
                    <a:endParaRPr lang="uk-UA" baseline="0" dirty="0"/>
                  </a:p>
                </c:rich>
              </c:tx>
              <c:dLblPos val="ctr"/>
              <c:showVal val="1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41D-4E10-B31C-0B78B3892F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Аркуш1!$A$1:$A$3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</c:strCache>
            </c:strRef>
          </c:cat>
          <c:val>
            <c:numRef>
              <c:f>Аркуш1!$B$1:$B$3</c:f>
              <c:numCache>
                <c:formatCode>0%</c:formatCode>
                <c:ptCount val="3"/>
                <c:pt idx="0">
                  <c:v>8.0000000000000029E-2</c:v>
                </c:pt>
                <c:pt idx="1">
                  <c:v>0.31000000000000011</c:v>
                </c:pt>
                <c:pt idx="2">
                  <c:v>0.61000000000000021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41D-4E10-B31C-0B78B3892F57}"/>
            </c:ext>
          </c:extLst>
        </c:ser>
        <c:dLbls>
          <c:showVal val="1"/>
        </c:dLbls>
      </c:pie3DChart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162177096284068E-2"/>
          <c:y val="0.59003036260578412"/>
          <c:w val="0.12220196159690566"/>
          <c:h val="0.2696679733501961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600" b="1"/>
              <a:t>7 клас</a:t>
            </a:r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FD-4C1F-B3AD-5F7ADB01C6AF}"/>
              </c:ext>
            </c:extLst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FD-4C1F-B3AD-5F7ADB01C6AF}"/>
              </c:ext>
            </c:extLst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0FD-4C1F-B3AD-5F7ADB01C6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Аркуш3!$A$1:$A$3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</c:strCache>
            </c:strRef>
          </c:cat>
          <c:val>
            <c:numRef>
              <c:f>Аркуш3!$B$1:$B$3</c:f>
              <c:numCache>
                <c:formatCode>0%</c:formatCode>
                <c:ptCount val="3"/>
                <c:pt idx="0">
                  <c:v>0.2</c:v>
                </c:pt>
                <c:pt idx="1">
                  <c:v>0.3000000000000001</c:v>
                </c:pt>
                <c:pt idx="2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0FD-4C1F-B3AD-5F7ADB01C6AF}"/>
            </c:ext>
          </c:extLst>
        </c:ser>
        <c:dLbls>
          <c:showCatName val="1"/>
        </c:dLbls>
      </c:pie3DChart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390247271722651E-2"/>
          <c:y val="0.50865539746025268"/>
          <c:w val="9.8810148731408601E-2"/>
          <c:h val="0.31737053912516294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uk-UA" sz="1800"/>
              <a:t>8</a:t>
            </a:r>
            <a:r>
              <a:rPr lang="uk-UA" sz="1800" baseline="0"/>
              <a:t> клас</a:t>
            </a:r>
            <a:endParaRPr lang="uk-UA" sz="1800"/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F4B-472F-98CE-20EE3A6EA6E6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4B-472F-98CE-20EE3A6EA6E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1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CatName val="1"/>
            <c:showPercent val="1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Аркуш8!$A$1:$A$2</c:f>
              <c:strCache>
                <c:ptCount val="2"/>
                <c:pt idx="0">
                  <c:v>Достатній</c:v>
                </c:pt>
                <c:pt idx="1">
                  <c:v>Середній</c:v>
                </c:pt>
              </c:strCache>
            </c:strRef>
          </c:cat>
          <c:val>
            <c:numRef>
              <c:f>Аркуш8!$B$1:$B$2</c:f>
              <c:numCache>
                <c:formatCode>0.00%</c:formatCode>
                <c:ptCount val="2"/>
                <c:pt idx="0">
                  <c:v>0.57099999999999995</c:v>
                </c:pt>
                <c:pt idx="1">
                  <c:v>0.42900000000000016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F4B-472F-98CE-20EE3A6EA6E6}"/>
            </c:ext>
          </c:extLst>
        </c:ser>
        <c:dLbls>
          <c:showCatName val="1"/>
        </c:dLbls>
      </c:pie3DChart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83027121609801E-2"/>
          <c:y val="0.54232779683081744"/>
          <c:w val="8.9252659207072829E-2"/>
          <c:h val="0.3005343394398805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9 клас</a:t>
            </a:r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38888888888888"/>
          <c:y val="0.15060002916302134"/>
          <c:w val="0.81388888888888911"/>
          <c:h val="0.5747947652376787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9B-4741-AA2A-F0C261141715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19B-4741-AA2A-F0C261141715}"/>
              </c:ext>
            </c:extLst>
          </c:dPt>
          <c:dLbls>
            <c:dLbl>
              <c:idx val="0"/>
              <c:layout>
                <c:manualLayout>
                  <c:x val="-0.1111111111111111"/>
                  <c:y val="9.54051315499334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uk-UA" sz="1050" baseline="0" dirty="0" smtClean="0">
                        <a:solidFill>
                          <a:schemeClr val="tx1"/>
                        </a:solidFill>
                      </a:rPr>
                      <a:t>Високий </a:t>
                    </a:r>
                  </a:p>
                  <a:p>
                    <a:pPr>
                      <a:defRPr sz="105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uk-UA" sz="1050" baseline="0" dirty="0" smtClean="0">
                        <a:solidFill>
                          <a:schemeClr val="tx1"/>
                        </a:solidFill>
                      </a:rPr>
                      <a:t>33%</a:t>
                    </a:r>
                    <a:r>
                      <a:rPr lang="en-US" sz="1050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endParaRPr lang="en-US" sz="105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4.9641870424091718E-2"/>
                      <c:h val="7.95229831801504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19B-4741-AA2A-F0C261141715}"/>
                </c:ext>
              </c:extLst>
            </c:dLbl>
            <c:dLbl>
              <c:idx val="1"/>
              <c:layout>
                <c:manualLayout>
                  <c:x val="0.21033721620029644"/>
                  <c:y val="-9.8211164830813852E-2"/>
                </c:manualLayout>
              </c:layout>
              <c:tx>
                <c:rich>
                  <a:bodyPr/>
                  <a:lstStyle/>
                  <a:p>
                    <a:r>
                      <a:rPr lang="en-US" sz="1050" b="1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uk-UA" sz="1050" b="1" baseline="0" dirty="0" smtClean="0">
                        <a:solidFill>
                          <a:schemeClr val="tx1"/>
                        </a:solidFill>
                      </a:rPr>
                      <a:t>Достатньо-середній</a:t>
                    </a:r>
                  </a:p>
                  <a:p>
                    <a:r>
                      <a:rPr lang="uk-UA" sz="1050" b="1" baseline="0" dirty="0" smtClean="0">
                        <a:solidFill>
                          <a:schemeClr val="tx1"/>
                        </a:solidFill>
                      </a:rPr>
                      <a:t>67%</a:t>
                    </a:r>
                    <a:r>
                      <a:rPr lang="en-US" sz="1050" b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endParaRPr lang="en-US" sz="1050" b="1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Val val="1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19B-4741-AA2A-F0C261141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Аркуш2!$A$1:$A$2</c:f>
              <c:strCache>
                <c:ptCount val="2"/>
                <c:pt idx="0">
                  <c:v>Високий</c:v>
                </c:pt>
                <c:pt idx="1">
                  <c:v>Достатньо-середній</c:v>
                </c:pt>
              </c:strCache>
            </c:strRef>
          </c:cat>
          <c:val>
            <c:numRef>
              <c:f>Аркуш2!$B$1:$B$2</c:f>
              <c:numCache>
                <c:formatCode>0%</c:formatCode>
                <c:ptCount val="2"/>
                <c:pt idx="0">
                  <c:v>0.33000000000000013</c:v>
                </c:pt>
                <c:pt idx="1">
                  <c:v>0.67000000000000026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19B-4741-AA2A-F0C261141715}"/>
            </c:ext>
          </c:extLst>
        </c:ser>
        <c:dLbls>
          <c:showVal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4.1093613298337731E-2"/>
          <c:y val="0.47837410035700711"/>
          <c:w val="0.12775152865614506"/>
          <c:h val="0.36471914700123415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D9643A8-184D-41E7-81D8-4B124462C4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449A968-D908-4C62-A91F-196482894A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02D6819-C9BF-4A8B-92EA-8FAE8861018E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8E00578-4301-426D-A56C-0951C7C16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12686B3-8C36-401F-9D81-35848A126A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14053A15-EB9B-4DA1-B23F-5121924CCCF9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>
            <a:extLst>
              <a:ext uri="{FF2B5EF4-FFF2-40B4-BE49-F238E27FC236}">
                <a16:creationId xmlns="" xmlns:a16="http://schemas.microsoft.com/office/drawing/2014/main" id="{216CCCD3-32B0-4FE4-B60B-9B3B0013175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15">
            <a:extLst>
              <a:ext uri="{FF2B5EF4-FFF2-40B4-BE49-F238E27FC236}">
                <a16:creationId xmlns="" xmlns:a16="http://schemas.microsoft.com/office/drawing/2014/main" id="{EECD1453-D813-4494-ADC0-67681001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A99BD-1066-463B-88A6-B5FD80A67A95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6" name="Нижний колонтитул 1">
            <a:extLst>
              <a:ext uri="{FF2B5EF4-FFF2-40B4-BE49-F238E27FC236}">
                <a16:creationId xmlns="" xmlns:a16="http://schemas.microsoft.com/office/drawing/2014/main" id="{9FE74184-BBCD-4E99-A04E-2FB734FD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14">
            <a:extLst>
              <a:ext uri="{FF2B5EF4-FFF2-40B4-BE49-F238E27FC236}">
                <a16:creationId xmlns="" xmlns:a16="http://schemas.microsoft.com/office/drawing/2014/main" id="{92E01D40-E4BB-4257-B017-DB06FD0D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BF8D3A2F-DC63-4F25-BCF0-EDFEAECF402E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0">
            <a:extLst>
              <a:ext uri="{FF2B5EF4-FFF2-40B4-BE49-F238E27FC236}">
                <a16:creationId xmlns="" xmlns:a16="http://schemas.microsoft.com/office/drawing/2014/main" id="{9C4D907E-6147-4775-AD86-556ACA95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1F2D6-D811-4217-82D0-E763B3E1E940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5" name="Нижний колонтитул 27">
            <a:extLst>
              <a:ext uri="{FF2B5EF4-FFF2-40B4-BE49-F238E27FC236}">
                <a16:creationId xmlns="" xmlns:a16="http://schemas.microsoft.com/office/drawing/2014/main" id="{FD9EBC57-F2D1-42C0-B9E7-A820135C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4">
            <a:extLst>
              <a:ext uri="{FF2B5EF4-FFF2-40B4-BE49-F238E27FC236}">
                <a16:creationId xmlns="" xmlns:a16="http://schemas.microsoft.com/office/drawing/2014/main" id="{839764C9-6764-4567-B6DC-B16A6A14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19971-EC7A-4448-8195-DEE1DD37865A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0">
            <a:extLst>
              <a:ext uri="{FF2B5EF4-FFF2-40B4-BE49-F238E27FC236}">
                <a16:creationId xmlns="" xmlns:a16="http://schemas.microsoft.com/office/drawing/2014/main" id="{9C4D907E-6147-4775-AD86-556ACA95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0E67E-5E98-49CE-889D-B946342FBDD6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5" name="Нижний колонтитул 27">
            <a:extLst>
              <a:ext uri="{FF2B5EF4-FFF2-40B4-BE49-F238E27FC236}">
                <a16:creationId xmlns="" xmlns:a16="http://schemas.microsoft.com/office/drawing/2014/main" id="{FD9EBC57-F2D1-42C0-B9E7-A820135C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4">
            <a:extLst>
              <a:ext uri="{FF2B5EF4-FFF2-40B4-BE49-F238E27FC236}">
                <a16:creationId xmlns="" xmlns:a16="http://schemas.microsoft.com/office/drawing/2014/main" id="{839764C9-6764-4567-B6DC-B16A6A14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D91FC-B2C8-4E9E-99CA-29D938CE30DA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>
            <a:extLst>
              <a:ext uri="{FF2B5EF4-FFF2-40B4-BE49-F238E27FC236}">
                <a16:creationId xmlns="" xmlns:a16="http://schemas.microsoft.com/office/drawing/2014/main" id="{FA923990-4E9E-4474-9206-19769600F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D7801-E9CC-45DD-A2D2-0A3FF1019CEE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5" name="Нижний колонтитул 18">
            <a:extLst>
              <a:ext uri="{FF2B5EF4-FFF2-40B4-BE49-F238E27FC236}">
                <a16:creationId xmlns="" xmlns:a16="http://schemas.microsoft.com/office/drawing/2014/main" id="{5208CCB0-7389-488D-971F-4674B69B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5">
            <a:extLst>
              <a:ext uri="{FF2B5EF4-FFF2-40B4-BE49-F238E27FC236}">
                <a16:creationId xmlns="" xmlns:a16="http://schemas.microsoft.com/office/drawing/2014/main" id="{6B6C85D6-65CF-499F-B085-8CC78B0E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A46C201A-22FE-4A51-A4E5-8B2DDD09FBB9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>
            <a:extLst>
              <a:ext uri="{FF2B5EF4-FFF2-40B4-BE49-F238E27FC236}">
                <a16:creationId xmlns="" xmlns:a16="http://schemas.microsoft.com/office/drawing/2014/main" id="{1F7AAFA4-9D71-4170-A599-524C1C1410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18">
            <a:extLst>
              <a:ext uri="{FF2B5EF4-FFF2-40B4-BE49-F238E27FC236}">
                <a16:creationId xmlns="" xmlns:a16="http://schemas.microsoft.com/office/drawing/2014/main" id="{B998A761-68C0-427E-838C-8837C2F4C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E690A-B7CF-451E-996D-353C34F6AEBE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7" name="Нижний колонтитул 10">
            <a:extLst>
              <a:ext uri="{FF2B5EF4-FFF2-40B4-BE49-F238E27FC236}">
                <a16:creationId xmlns="" xmlns:a16="http://schemas.microsoft.com/office/drawing/2014/main" id="{03224B6F-3038-4C7C-A57C-D54F7738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15">
            <a:extLst>
              <a:ext uri="{FF2B5EF4-FFF2-40B4-BE49-F238E27FC236}">
                <a16:creationId xmlns="" xmlns:a16="http://schemas.microsoft.com/office/drawing/2014/main" id="{8706B282-1479-4D36-A9C5-1C15E245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66DF1-241C-4FF9-B503-0F6D0C20F46A}" type="slidenum">
              <a:rPr lang="uk-UA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0">
            <a:extLst>
              <a:ext uri="{FF2B5EF4-FFF2-40B4-BE49-F238E27FC236}">
                <a16:creationId xmlns="" xmlns:a16="http://schemas.microsoft.com/office/drawing/2014/main" id="{9C4D907E-6147-4775-AD86-556ACA95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674E-360D-4737-BFDB-AEEDA1A35713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6" name="Нижний колонтитул 27">
            <a:extLst>
              <a:ext uri="{FF2B5EF4-FFF2-40B4-BE49-F238E27FC236}">
                <a16:creationId xmlns="" xmlns:a16="http://schemas.microsoft.com/office/drawing/2014/main" id="{FD9EBC57-F2D1-42C0-B9E7-A820135C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4">
            <a:extLst>
              <a:ext uri="{FF2B5EF4-FFF2-40B4-BE49-F238E27FC236}">
                <a16:creationId xmlns="" xmlns:a16="http://schemas.microsoft.com/office/drawing/2014/main" id="{839764C9-6764-4567-B6DC-B16A6A14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A466E-F6E6-4D30-BDC4-3ABB5AEE065C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>
            <a:extLst>
              <a:ext uri="{FF2B5EF4-FFF2-40B4-BE49-F238E27FC236}">
                <a16:creationId xmlns="" xmlns:a16="http://schemas.microsoft.com/office/drawing/2014/main" id="{CA522262-08D9-4458-95EE-1D2EBC0B61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9">
            <a:extLst>
              <a:ext uri="{FF2B5EF4-FFF2-40B4-BE49-F238E27FC236}">
                <a16:creationId xmlns="" xmlns:a16="http://schemas.microsoft.com/office/drawing/2014/main" id="{0F86A179-6304-463A-80A4-95A60361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EBECA-73BA-4DEF-B6EF-648D2179F76D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9" name="Нижний колонтитул 5">
            <a:extLst>
              <a:ext uri="{FF2B5EF4-FFF2-40B4-BE49-F238E27FC236}">
                <a16:creationId xmlns="" xmlns:a16="http://schemas.microsoft.com/office/drawing/2014/main" id="{0666F9E3-7073-466E-A9B9-8D9472255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Номер слайда 6">
            <a:extLst>
              <a:ext uri="{FF2B5EF4-FFF2-40B4-BE49-F238E27FC236}">
                <a16:creationId xmlns="" xmlns:a16="http://schemas.microsoft.com/office/drawing/2014/main" id="{AFCAE6F3-8B20-4AB6-9C8D-E6F8009B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1ED576BE-E5DE-4E91-95B7-97133CBBAB47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0">
            <a:extLst>
              <a:ext uri="{FF2B5EF4-FFF2-40B4-BE49-F238E27FC236}">
                <a16:creationId xmlns="" xmlns:a16="http://schemas.microsoft.com/office/drawing/2014/main" id="{9C4D907E-6147-4775-AD86-556ACA95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724CB-0829-4711-AB99-35BC530DD6C8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4" name="Нижний колонтитул 27">
            <a:extLst>
              <a:ext uri="{FF2B5EF4-FFF2-40B4-BE49-F238E27FC236}">
                <a16:creationId xmlns="" xmlns:a16="http://schemas.microsoft.com/office/drawing/2014/main" id="{FD9EBC57-F2D1-42C0-B9E7-A820135C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39764C9-6764-4567-B6DC-B16A6A14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DD24E-9869-4930-93A5-CB003F3AA68D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>
            <a:extLst>
              <a:ext uri="{FF2B5EF4-FFF2-40B4-BE49-F238E27FC236}">
                <a16:creationId xmlns="" xmlns:a16="http://schemas.microsoft.com/office/drawing/2014/main" id="{9C4D907E-6147-4775-AD86-556ACA95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B4610-07CA-4469-9004-CEB4D110CFA7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3" name="Нижний колонтитул 27">
            <a:extLst>
              <a:ext uri="{FF2B5EF4-FFF2-40B4-BE49-F238E27FC236}">
                <a16:creationId xmlns="" xmlns:a16="http://schemas.microsoft.com/office/drawing/2014/main" id="{FD9EBC57-F2D1-42C0-B9E7-A820135C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4">
            <a:extLst>
              <a:ext uri="{FF2B5EF4-FFF2-40B4-BE49-F238E27FC236}">
                <a16:creationId xmlns="" xmlns:a16="http://schemas.microsoft.com/office/drawing/2014/main" id="{839764C9-6764-4567-B6DC-B16A6A14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5D3A0-BC31-4B8B-A1AE-47A0027860F2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>
            <a:extLst>
              <a:ext uri="{FF2B5EF4-FFF2-40B4-BE49-F238E27FC236}">
                <a16:creationId xmlns="" xmlns:a16="http://schemas.microsoft.com/office/drawing/2014/main" id="{9470146F-AE65-454B-AA24-C9F801251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24">
            <a:extLst>
              <a:ext uri="{FF2B5EF4-FFF2-40B4-BE49-F238E27FC236}">
                <a16:creationId xmlns="" xmlns:a16="http://schemas.microsoft.com/office/drawing/2014/main" id="{2B06DD2F-25C7-4D74-ABFF-E72EC0431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4ED93-CFF8-48D2-8ACF-FC9A2DC46232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7" name="Нижний колонтитул 28">
            <a:extLst>
              <a:ext uri="{FF2B5EF4-FFF2-40B4-BE49-F238E27FC236}">
                <a16:creationId xmlns="" xmlns:a16="http://schemas.microsoft.com/office/drawing/2014/main" id="{A854E872-52C4-4662-8387-572D6BC8B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6">
            <a:extLst>
              <a:ext uri="{FF2B5EF4-FFF2-40B4-BE49-F238E27FC236}">
                <a16:creationId xmlns="" xmlns:a16="http://schemas.microsoft.com/office/drawing/2014/main" id="{402E4DC3-088F-4174-9C20-D2D47B2A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5431F-598D-4968-9F77-A7EA5ABEE043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0">
            <a:extLst>
              <a:ext uri="{FF2B5EF4-FFF2-40B4-BE49-F238E27FC236}">
                <a16:creationId xmlns="" xmlns:a16="http://schemas.microsoft.com/office/drawing/2014/main" id="{9C4D907E-6147-4775-AD86-556ACA95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19029-B6B3-41BB-AF73-A5D0C9FDB5D5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6" name="Нижний колонтитул 27">
            <a:extLst>
              <a:ext uri="{FF2B5EF4-FFF2-40B4-BE49-F238E27FC236}">
                <a16:creationId xmlns="" xmlns:a16="http://schemas.microsoft.com/office/drawing/2014/main" id="{FD9EBC57-F2D1-42C0-B9E7-A820135C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4">
            <a:extLst>
              <a:ext uri="{FF2B5EF4-FFF2-40B4-BE49-F238E27FC236}">
                <a16:creationId xmlns="" xmlns:a16="http://schemas.microsoft.com/office/drawing/2014/main" id="{839764C9-6764-4567-B6DC-B16A6A14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E11D8-EFBF-4EA3-A539-710BDE27C63B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0648C1DE-FF0E-4D94-9675-0547501AB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11" name="Дата 10">
            <a:extLst>
              <a:ext uri="{FF2B5EF4-FFF2-40B4-BE49-F238E27FC236}">
                <a16:creationId xmlns="" xmlns:a16="http://schemas.microsoft.com/office/drawing/2014/main" id="{9C4D907E-6147-4775-AD86-556ACA956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BCF926-960F-4008-87A2-68A8D4E7C93D}" type="datetimeFigureOut">
              <a:rPr lang="uk-UA"/>
              <a:pPr>
                <a:defRPr/>
              </a:pPr>
              <a:t>26.06.2023</a:t>
            </a:fld>
            <a:endParaRPr lang="uk-UA"/>
          </a:p>
        </p:txBody>
      </p:sp>
      <p:sp>
        <p:nvSpPr>
          <p:cNvPr id="28" name="Нижний колонтитул 27">
            <a:extLst>
              <a:ext uri="{FF2B5EF4-FFF2-40B4-BE49-F238E27FC236}">
                <a16:creationId xmlns="" xmlns:a16="http://schemas.microsoft.com/office/drawing/2014/main" id="{FD9EBC57-F2D1-42C0-B9E7-A820135C0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39764C9-6764-4567-B6DC-B16A6A142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fld id="{2DBE9D2E-B494-4227-9C9B-9FE250492C34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95359A4-6475-4A21-B8AC-13EA6EC4A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37E03D83-D2F0-419C-B089-7D1905845D0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66CA0D01-4EF6-438D-B2D3-74E53C8F2C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57" r:id="rId4"/>
    <p:sldLayoutId id="2147483866" r:id="rId5"/>
    <p:sldLayoutId id="2147483858" r:id="rId6"/>
    <p:sldLayoutId id="2147483859" r:id="rId7"/>
    <p:sldLayoutId id="2147483867" r:id="rId8"/>
    <p:sldLayoutId id="2147483860" r:id="rId9"/>
    <p:sldLayoutId id="2147483861" r:id="rId10"/>
    <p:sldLayoutId id="21474838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9942F1-0EAB-4340-9A20-41266AA1B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476622"/>
            <a:ext cx="7848997" cy="36004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cap="none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Звіт</a:t>
            </a:r>
            <a:r>
              <a:rPr lang="uk-UA" dirty="0">
                <a:solidFill>
                  <a:schemeClr val="tx1"/>
                </a:solidFill>
                <a:effectLst/>
              </a:rPr>
              <a:t> </a:t>
            </a:r>
            <a:r>
              <a:rPr lang="uk-UA" dirty="0" smtClean="0">
                <a:solidFill>
                  <a:schemeClr val="tx1"/>
                </a:solidFill>
                <a:effectLst/>
              </a:rPr>
              <a:t/>
            </a:r>
            <a:br>
              <a:rPr lang="uk-UA" dirty="0" smtClean="0">
                <a:solidFill>
                  <a:schemeClr val="tx1"/>
                </a:solidFill>
                <a:effectLst/>
              </a:rPr>
            </a:br>
            <a:r>
              <a:rPr lang="uk-UA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директора </a:t>
            </a:r>
            <a:r>
              <a:rPr lang="uk-UA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Новосільського</a:t>
            </a:r>
            <a:r>
              <a:rPr lang="uk-UA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НВК І-ІІ </a:t>
            </a:r>
            <a:r>
              <a:rPr lang="uk-UA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ст. Ліщинської О.С.</a:t>
            </a:r>
            <a:br>
              <a:rPr lang="uk-UA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перед громадськістю </a:t>
            </a:r>
            <a:br>
              <a:rPr lang="uk-UA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2022-2023 </a:t>
            </a:r>
            <a:r>
              <a:rPr lang="uk-UA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н.р</a:t>
            </a:r>
            <a:r>
              <a:rPr lang="uk-UA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8195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3357563"/>
            <a:ext cx="633571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06938F44-0067-4055-8B36-784753814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260350"/>
            <a:ext cx="8686800" cy="841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Методична робота</a:t>
            </a:r>
          </a:p>
        </p:txBody>
      </p:sp>
      <p:sp>
        <p:nvSpPr>
          <p:cNvPr id="17411" name="Объект 11"/>
          <p:cNvSpPr>
            <a:spLocks noGrp="1" noChangeArrowheads="1"/>
          </p:cNvSpPr>
          <p:nvPr>
            <p:ph sz="half" idx="1"/>
          </p:nvPr>
        </p:nvSpPr>
        <p:spPr>
          <a:xfrm>
            <a:off x="1619250" y="2133600"/>
            <a:ext cx="6192838" cy="237490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uk-UA" altLang="uk-UA" smtClean="0">
                <a:solidFill>
                  <a:schemeClr val="tx1"/>
                </a:solidFill>
              </a:rPr>
              <a:t>Створення в школі умов для інтелектуального розвитку учнів, виховання творчої особистості вчителя та учня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="" xmlns:a16="http://schemas.microsoft.com/office/drawing/2014/main" id="{53F7C05F-99E1-4F19-B643-E0C66F5C9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5275" y="1085850"/>
            <a:ext cx="8380413" cy="1757363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i="1" dirty="0"/>
              <a:t>Проблема, над </a:t>
            </a:r>
            <a:r>
              <a:rPr lang="ru-RU" i="1" dirty="0" err="1"/>
              <a:t>якою</a:t>
            </a:r>
            <a:r>
              <a:rPr lang="ru-RU" i="1" dirty="0"/>
              <a:t> </a:t>
            </a:r>
            <a:r>
              <a:rPr lang="ru-RU" i="1" dirty="0" err="1"/>
              <a:t>працює</a:t>
            </a:r>
            <a:r>
              <a:rPr lang="ru-RU" i="1" dirty="0"/>
              <a:t> </a:t>
            </a:r>
            <a:r>
              <a:rPr lang="ru-RU" i="1" dirty="0" err="1"/>
              <a:t>педколектив</a:t>
            </a:r>
            <a:r>
              <a:rPr lang="ru-RU" i="1" dirty="0"/>
              <a:t> НВК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uk-UA" dirty="0"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B8CDF921-D664-424B-AD72-DD3CD043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/>
              <a:t>Керує</a:t>
            </a:r>
            <a:r>
              <a:rPr lang="ru-RU" dirty="0"/>
              <a:t> методичною </a:t>
            </a:r>
            <a:r>
              <a:rPr lang="ru-RU" dirty="0" err="1"/>
              <a:t>роботою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методична рада</a:t>
            </a:r>
            <a:br>
              <a:rPr lang="ru-RU" dirty="0"/>
            </a:br>
            <a:endParaRPr lang="uk-UA" dirty="0"/>
          </a:p>
        </p:txBody>
      </p:sp>
      <p:sp>
        <p:nvSpPr>
          <p:cNvPr id="18435" name="Объект 10"/>
          <p:cNvSpPr>
            <a:spLocks noGrp="1" noChangeArrowheads="1"/>
          </p:cNvSpPr>
          <p:nvPr>
            <p:ph sz="half" idx="1"/>
          </p:nvPr>
        </p:nvSpPr>
        <p:spPr>
          <a:xfrm>
            <a:off x="611188" y="1412875"/>
            <a:ext cx="8064500" cy="3744913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ru-RU" altLang="uk-UA" sz="2400" dirty="0" smtClean="0">
                <a:solidFill>
                  <a:schemeClr val="tx1"/>
                </a:solidFill>
              </a:rPr>
              <a:t>    </a:t>
            </a:r>
            <a:r>
              <a:rPr lang="ru-RU" altLang="uk-UA" sz="2400" dirty="0" err="1" smtClean="0">
                <a:solidFill>
                  <a:schemeClr val="tx1"/>
                </a:solidFill>
              </a:rPr>
              <a:t>Діють</a:t>
            </a:r>
            <a:r>
              <a:rPr lang="ru-RU" altLang="uk-UA" sz="2400" dirty="0" smtClean="0">
                <a:solidFill>
                  <a:schemeClr val="tx1"/>
                </a:solidFill>
              </a:rPr>
              <a:t> </a:t>
            </a:r>
            <a:r>
              <a:rPr lang="ru-RU" altLang="uk-UA" sz="2400" dirty="0" err="1" smtClean="0">
                <a:solidFill>
                  <a:schemeClr val="tx1"/>
                </a:solidFill>
              </a:rPr>
              <a:t>методичні</a:t>
            </a:r>
            <a:r>
              <a:rPr lang="ru-RU" altLang="uk-UA" sz="2400" dirty="0" smtClean="0">
                <a:solidFill>
                  <a:schemeClr val="tx1"/>
                </a:solidFill>
              </a:rPr>
              <a:t> об</a:t>
            </a:r>
            <a:r>
              <a:rPr lang="en-US" altLang="uk-UA" sz="2400" dirty="0" smtClean="0">
                <a:solidFill>
                  <a:schemeClr val="tx1"/>
                </a:solidFill>
              </a:rPr>
              <a:t>`</a:t>
            </a:r>
            <a:r>
              <a:rPr lang="uk-UA" altLang="uk-UA" sz="2400" dirty="0" smtClean="0">
                <a:solidFill>
                  <a:schemeClr val="tx1"/>
                </a:solidFill>
              </a:rPr>
              <a:t>єднання: вчителів початкових класів (Сеньків Ю.Р.);класних керівників (Івасечко М.Д.)</a:t>
            </a:r>
            <a:endParaRPr lang="ru-RU" altLang="uk-UA" sz="2400" dirty="0" smtClean="0">
              <a:solidFill>
                <a:schemeClr val="tx1"/>
              </a:solidFill>
            </a:endParaRPr>
          </a:p>
          <a:p>
            <a:pPr marL="0" indent="0" algn="just" eaLnBrk="1" hangingPunct="1">
              <a:buFont typeface="Wingdings 2" pitchFamily="18" charset="2"/>
              <a:buNone/>
            </a:pPr>
            <a:r>
              <a:rPr lang="uk-UA" altLang="uk-UA" sz="2400" dirty="0" smtClean="0">
                <a:solidFill>
                  <a:schemeClr val="tx1"/>
                </a:solidFill>
              </a:rPr>
              <a:t>    Вчителі беруть участь у роботі методичних об</a:t>
            </a:r>
            <a:r>
              <a:rPr lang="en-US" altLang="uk-UA" sz="2400" dirty="0" smtClean="0">
                <a:solidFill>
                  <a:schemeClr val="tx1"/>
                </a:solidFill>
              </a:rPr>
              <a:t>’</a:t>
            </a:r>
            <a:r>
              <a:rPr lang="uk-UA" altLang="uk-UA" sz="2400" dirty="0" smtClean="0">
                <a:solidFill>
                  <a:schemeClr val="tx1"/>
                </a:solidFill>
              </a:rPr>
              <a:t>єднань. Проводять відкриті уроки, майстер-класи, виступають з доповідями, діляться досвідом роботи.</a:t>
            </a:r>
          </a:p>
        </p:txBody>
      </p:sp>
      <p:pic>
        <p:nvPicPr>
          <p:cNvPr id="18436" name="Рисунок 15" descr="7"/>
          <p:cNvPicPr>
            <a:picLocks noChangeAspect="1" noChangeArrowheads="1"/>
          </p:cNvPicPr>
          <p:nvPr/>
        </p:nvPicPr>
        <p:blipFill>
          <a:blip r:embed="rId2" cstate="print"/>
          <a:srcRect r="745" b="34499"/>
          <a:stretch>
            <a:fillRect/>
          </a:stretch>
        </p:blipFill>
        <p:spPr bwMode="auto">
          <a:xfrm>
            <a:off x="179512" y="3573016"/>
            <a:ext cx="441166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15" descr="7"/>
          <p:cNvPicPr>
            <a:picLocks noChangeAspect="1" noChangeArrowheads="1"/>
          </p:cNvPicPr>
          <p:nvPr/>
        </p:nvPicPr>
        <p:blipFill>
          <a:blip r:embed="rId2" cstate="print"/>
          <a:srcRect l="50609" t="77724" b="253"/>
          <a:stretch>
            <a:fillRect/>
          </a:stretch>
        </p:blipFill>
        <p:spPr bwMode="auto">
          <a:xfrm>
            <a:off x="4730750" y="3573017"/>
            <a:ext cx="4413250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341E1E-39A1-482B-937C-A9AC5FF83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041" y="221761"/>
            <a:ext cx="7772400" cy="70335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b="1" dirty="0">
                <a:ln w="10160">
                  <a:solidFill>
                    <a:schemeClr val="bg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Науково-методична робота НВК</a:t>
            </a:r>
            <a:endParaRPr lang="ru-RU" dirty="0"/>
          </a:p>
        </p:txBody>
      </p:sp>
      <p:sp>
        <p:nvSpPr>
          <p:cNvPr id="4" name="Oval 18">
            <a:extLst>
              <a:ext uri="{FF2B5EF4-FFF2-40B4-BE49-F238E27FC236}">
                <a16:creationId xmlns="" xmlns:a16="http://schemas.microsoft.com/office/drawing/2014/main" id="{7DC6975D-7595-4C88-A830-AAE19F0C55B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gray">
          <a:xfrm rot="16200000">
            <a:off x="266256" y="2486596"/>
            <a:ext cx="1902515" cy="2055977"/>
          </a:xfrm>
          <a:prstGeom prst="ellipse">
            <a:avLst/>
          </a:prstGeom>
          <a:ln w="76200" algn="ctr">
            <a:solidFill>
              <a:schemeClr val="tx2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>
            <a:normAutofit fontScale="92500" lnSpcReduction="20000"/>
          </a:bodyPr>
          <a:lstStyle/>
          <a:p>
            <a:pPr algn="ctr">
              <a:defRPr/>
            </a:pPr>
            <a:r>
              <a:rPr lang="uk-UA" sz="2705" b="1" dirty="0">
                <a:ln w="18000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Методична </a:t>
            </a:r>
          </a:p>
          <a:p>
            <a:pPr algn="ctr">
              <a:defRPr/>
            </a:pPr>
            <a:r>
              <a:rPr lang="uk-UA" sz="2705" b="1" dirty="0">
                <a:ln w="18000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рада</a:t>
            </a:r>
          </a:p>
          <a:p>
            <a:pPr algn="ctr">
              <a:defRPr/>
            </a:pPr>
            <a:r>
              <a:rPr lang="uk-UA" sz="2705" b="1" dirty="0">
                <a:ln w="18000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школи</a:t>
            </a:r>
            <a:endParaRPr lang="ru-RU" sz="2705" b="1" dirty="0">
              <a:ln w="18000">
                <a:solidFill>
                  <a:schemeClr val="tx2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0">
            <a:extLst>
              <a:ext uri="{FF2B5EF4-FFF2-40B4-BE49-F238E27FC236}">
                <a16:creationId xmlns="" xmlns:a16="http://schemas.microsoft.com/office/drawing/2014/main" id="{CEA9137E-BFAE-471B-8881-F303333FF06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70163" y="1373188"/>
            <a:ext cx="5727700" cy="4064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lIns="84714" tIns="42357" rIns="84714" bIns="42357" anchor="ctr"/>
          <a:lstStyle/>
          <a:p>
            <a:pPr>
              <a:defRPr/>
            </a:pP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Координу</a:t>
            </a:r>
            <a:r>
              <a:rPr lang="uk-UA" sz="1803" b="1" i="1" dirty="0">
                <a:latin typeface="Times New Roman" pitchFamily="18" charset="0"/>
                <a:cs typeface="Times New Roman" pitchFamily="18" charset="0"/>
              </a:rPr>
              <a:t>є роботу методичних об'єднань</a:t>
            </a:r>
            <a:endParaRPr lang="ru-RU" sz="1803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22">
            <a:extLst>
              <a:ext uri="{FF2B5EF4-FFF2-40B4-BE49-F238E27FC236}">
                <a16:creationId xmlns="" xmlns:a16="http://schemas.microsoft.com/office/drawing/2014/main" id="{1BFBA11C-1FAE-44C3-B6DF-28BCA763E8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70163" y="1914525"/>
            <a:ext cx="5707062" cy="40322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lIns="84714" tIns="42357" rIns="84714" bIns="42357" anchor="ctr"/>
          <a:lstStyle/>
          <a:p>
            <a:pPr>
              <a:defRPr/>
            </a:pP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Надає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допомогу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молодим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спецалістам</a:t>
            </a:r>
            <a:endParaRPr lang="ru-RU" sz="1803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24">
            <a:extLst>
              <a:ext uri="{FF2B5EF4-FFF2-40B4-BE49-F238E27FC236}">
                <a16:creationId xmlns="" xmlns:a16="http://schemas.microsoft.com/office/drawing/2014/main" id="{8188649D-AE41-4528-A8D0-DDB262C8B45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24138" y="2509838"/>
            <a:ext cx="5710237" cy="53975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lIns="84714" tIns="42357" rIns="84714" bIns="42357" anchor="ctr"/>
          <a:lstStyle/>
          <a:p>
            <a:pPr>
              <a:defRPr/>
            </a:pP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Розробляє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інструкції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шкільної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документації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молодих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спеціалістів</a:t>
            </a:r>
            <a:endParaRPr lang="ru-RU" sz="1803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9">
            <a:extLst>
              <a:ext uri="{FF2B5EF4-FFF2-40B4-BE49-F238E27FC236}">
                <a16:creationId xmlns="" xmlns:a16="http://schemas.microsoft.com/office/drawing/2014/main" id="{BD922A59-356D-4847-B262-5A04FD9299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24138" y="3213100"/>
            <a:ext cx="5702300" cy="53975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lIns="84714" tIns="42357" rIns="84714" bIns="42357" anchor="ctr"/>
          <a:lstStyle/>
          <a:p>
            <a:pPr>
              <a:defRPr/>
            </a:pP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Вивчає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передовий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впроваджує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його</a:t>
            </a:r>
            <a:endParaRPr lang="ru-RU" sz="1803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в практику</a:t>
            </a:r>
          </a:p>
        </p:txBody>
      </p:sp>
      <p:sp>
        <p:nvSpPr>
          <p:cNvPr id="10" name="AutoShape 32">
            <a:extLst>
              <a:ext uri="{FF2B5EF4-FFF2-40B4-BE49-F238E27FC236}">
                <a16:creationId xmlns="" xmlns:a16="http://schemas.microsoft.com/office/drawing/2014/main" id="{E75CC4BE-DB44-4E00-B544-3061588BBE0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24138" y="3970338"/>
            <a:ext cx="5695950" cy="5492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lIns="84714" tIns="42357" rIns="84714" bIns="42357" anchor="ctr"/>
          <a:lstStyle/>
          <a:p>
            <a:pPr>
              <a:defRPr/>
            </a:pP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Доводить до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відома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колег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новітні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технології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кейс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уроків</a:t>
            </a:r>
            <a:endParaRPr lang="ru-RU" sz="1803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32">
            <a:extLst>
              <a:ext uri="{FF2B5EF4-FFF2-40B4-BE49-F238E27FC236}">
                <a16:creationId xmlns="" xmlns:a16="http://schemas.microsoft.com/office/drawing/2014/main" id="{98F990B4-5263-4CFF-A79D-CB8E1376A99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24138" y="4727575"/>
            <a:ext cx="5707062" cy="56515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lIns="84714" tIns="42357" rIns="84714" bIns="42357" anchor="ctr"/>
          <a:lstStyle/>
          <a:p>
            <a:pPr>
              <a:defRPr/>
            </a:pP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Ознайомлює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колег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новітніми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технологіями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кейс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уроків</a:t>
            </a:r>
            <a:endParaRPr lang="ru-RU" sz="1803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32">
            <a:extLst>
              <a:ext uri="{FF2B5EF4-FFF2-40B4-BE49-F238E27FC236}">
                <a16:creationId xmlns="" xmlns:a16="http://schemas.microsoft.com/office/drawing/2014/main" id="{AFD1C679-D483-425E-AB8D-BA19F0CB5DC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78113" y="5484813"/>
            <a:ext cx="5695950" cy="55245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lIns="84714" tIns="42357" rIns="84714" bIns="42357" anchor="ctr"/>
          <a:lstStyle/>
          <a:p>
            <a:pPr>
              <a:defRPr/>
            </a:pP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Залучає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співпраці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дистанційного</a:t>
            </a:r>
            <a:r>
              <a:rPr lang="ru-RU" sz="1803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3" b="1" i="1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sz="1803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706A40C3-C13B-4C44-970A-10133DD55850}"/>
              </a:ext>
            </a:extLst>
          </p:cNvPr>
          <p:cNvCxnSpPr/>
          <p:nvPr/>
        </p:nvCxnSpPr>
        <p:spPr>
          <a:xfrm flipV="1">
            <a:off x="1487488" y="1697038"/>
            <a:ext cx="1136650" cy="866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72B1A5B3-BC3C-4634-A061-CC209D46CEAF}"/>
              </a:ext>
            </a:extLst>
          </p:cNvPr>
          <p:cNvCxnSpPr/>
          <p:nvPr/>
        </p:nvCxnSpPr>
        <p:spPr>
          <a:xfrm flipV="1">
            <a:off x="1866900" y="2238375"/>
            <a:ext cx="757238" cy="541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="" xmlns:a16="http://schemas.microsoft.com/office/drawing/2014/main" id="{68A9D4FD-91EC-48F6-AB29-E311E79FF9BF}"/>
              </a:ext>
            </a:extLst>
          </p:cNvPr>
          <p:cNvCxnSpPr>
            <a:endCxn id="8" idx="1"/>
          </p:cNvCxnSpPr>
          <p:nvPr/>
        </p:nvCxnSpPr>
        <p:spPr>
          <a:xfrm flipV="1">
            <a:off x="2136775" y="2779713"/>
            <a:ext cx="487363" cy="325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="" xmlns:a16="http://schemas.microsoft.com/office/drawing/2014/main" id="{FF132648-D185-4676-AD53-1B1F49C6AD75}"/>
              </a:ext>
            </a:extLst>
          </p:cNvPr>
          <p:cNvCxnSpPr>
            <a:stCxn id="4" idx="4"/>
            <a:endCxn id="9" idx="1"/>
          </p:cNvCxnSpPr>
          <p:nvPr/>
        </p:nvCxnSpPr>
        <p:spPr>
          <a:xfrm flipV="1">
            <a:off x="2244725" y="3482975"/>
            <a:ext cx="379413" cy="31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886AE912-6D43-44A5-AD07-3367A1A28085}"/>
              </a:ext>
            </a:extLst>
          </p:cNvPr>
          <p:cNvCxnSpPr>
            <a:endCxn id="10" idx="1"/>
          </p:cNvCxnSpPr>
          <p:nvPr/>
        </p:nvCxnSpPr>
        <p:spPr>
          <a:xfrm>
            <a:off x="2136775" y="3970338"/>
            <a:ext cx="487363" cy="274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="" xmlns:a16="http://schemas.microsoft.com/office/drawing/2014/main" id="{769315B7-849D-411F-828D-49E808BD8C8E}"/>
              </a:ext>
            </a:extLst>
          </p:cNvPr>
          <p:cNvCxnSpPr/>
          <p:nvPr/>
        </p:nvCxnSpPr>
        <p:spPr>
          <a:xfrm>
            <a:off x="1866900" y="4294188"/>
            <a:ext cx="757238" cy="595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="" xmlns:a16="http://schemas.microsoft.com/office/drawing/2014/main" id="{8A21755F-1555-4E4E-BD68-546C28B0FDBA}"/>
              </a:ext>
            </a:extLst>
          </p:cNvPr>
          <p:cNvCxnSpPr>
            <a:endCxn id="12" idx="1"/>
          </p:cNvCxnSpPr>
          <p:nvPr/>
        </p:nvCxnSpPr>
        <p:spPr>
          <a:xfrm>
            <a:off x="1651000" y="4402138"/>
            <a:ext cx="1027113" cy="1358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3C0F7C-A5C7-4B87-9A97-F193F5BF3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Атестація 2022-2023 </a:t>
            </a:r>
            <a:r>
              <a:rPr lang="uk-UA" dirty="0" err="1"/>
              <a:t>н.р</a:t>
            </a:r>
            <a:r>
              <a:rPr lang="uk-UA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D928A75-D9DC-4ECD-A58F-A1F7A2A16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96975"/>
            <a:ext cx="8686800" cy="4392613"/>
          </a:xfrm>
          <a:extLst/>
        </p:spPr>
        <p:txBody>
          <a:bodyPr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     </a:t>
            </a:r>
            <a:r>
              <a:rPr lang="uk-UA" dirty="0">
                <a:solidFill>
                  <a:schemeClr val="tx1"/>
                </a:solidFill>
              </a:rPr>
              <a:t>У 2022/2023 навчальному році проведено атестацію 4 педагогічних працівників.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2 – </a:t>
            </a:r>
            <a:r>
              <a:rPr lang="uk-UA" dirty="0">
                <a:solidFill>
                  <a:schemeClr val="tx1"/>
                </a:solidFill>
              </a:rPr>
              <a:t>вчителям підтверджено </a:t>
            </a:r>
            <a:r>
              <a:rPr lang="uk-UA" dirty="0" smtClean="0">
                <a:solidFill>
                  <a:schemeClr val="tx1"/>
                </a:solidFill>
              </a:rPr>
              <a:t>кваліфікаційну </a:t>
            </a:r>
            <a:r>
              <a:rPr lang="uk-UA" dirty="0">
                <a:solidFill>
                  <a:schemeClr val="tx1"/>
                </a:solidFill>
              </a:rPr>
              <a:t>категорію «спеціаліст вищої категорії», звання «старший учитель»;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1 - </a:t>
            </a:r>
            <a:r>
              <a:rPr lang="uk-UA" dirty="0">
                <a:solidFill>
                  <a:schemeClr val="tx1"/>
                </a:solidFill>
              </a:rPr>
              <a:t>вчителю підтверджено </a:t>
            </a:r>
            <a:r>
              <a:rPr lang="uk-UA" dirty="0" smtClean="0">
                <a:solidFill>
                  <a:schemeClr val="tx1"/>
                </a:solidFill>
              </a:rPr>
              <a:t>кваліфікаційну </a:t>
            </a:r>
            <a:r>
              <a:rPr lang="uk-UA" dirty="0">
                <a:solidFill>
                  <a:schemeClr val="tx1"/>
                </a:solidFill>
              </a:rPr>
              <a:t>категорію «спеціаліст І категорії»;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1 - </a:t>
            </a:r>
            <a:r>
              <a:rPr lang="uk-UA" dirty="0">
                <a:solidFill>
                  <a:schemeClr val="tx1"/>
                </a:solidFill>
              </a:rPr>
              <a:t>вихователю дошкільної групи підтверджено раніше встановлений 11 тарифний розряд. 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98CB66-8065-47CE-B2D5-E41A9E6A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altLang="uk-UA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Моніторинг навчальних досягнень учнів</a:t>
            </a:r>
            <a:endParaRPr lang="uk-UA" dirty="0"/>
          </a:p>
        </p:txBody>
      </p:sp>
      <p:graphicFrame>
        <p:nvGraphicFramePr>
          <p:cNvPr id="9" name="Місце для вмісту 8">
            <a:extLst>
              <a:ext uri="{FF2B5EF4-FFF2-40B4-BE49-F238E27FC236}">
                <a16:creationId xmlns="" xmlns:a16="http://schemas.microsoft.com/office/drawing/2014/main" id="{98D1074E-2972-4D9B-B327-7CAD31677C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8886B9-62B5-4E2B-BEE9-13F691AA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altLang="uk-UA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Моніторинг навчальних досягнень учнів</a:t>
            </a:r>
            <a:endParaRPr lang="uk-UA" dirty="0"/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="" xmlns:a16="http://schemas.microsoft.com/office/drawing/2014/main" id="{A84811A1-E11F-48BD-95BD-B948A887FF2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A3B093-6948-4C44-948A-D21B8D79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altLang="uk-UA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Моніторинг навчальних досягнень учнів</a:t>
            </a:r>
            <a:endParaRPr lang="uk-UA" dirty="0"/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="" xmlns:a16="http://schemas.microsoft.com/office/drawing/2014/main" id="{B703C1B0-B3D3-4894-822A-CC778B5585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F99BD8-630D-4F6C-B340-C806410E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altLang="uk-UA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Моніторинг навчальних досягнень учнів</a:t>
            </a:r>
            <a:endParaRPr lang="uk-UA" dirty="0"/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="" xmlns:a16="http://schemas.microsoft.com/office/drawing/2014/main" id="{424540B1-AD6E-4B95-A213-674E4C67BE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1447CB-E413-4802-97CC-2C6CEDA5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altLang="uk-UA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Моніторинг навчальних досягнень учнів</a:t>
            </a:r>
            <a:endParaRPr lang="uk-UA" dirty="0"/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="" xmlns:a16="http://schemas.microsoft.com/office/drawing/2014/main" id="{942F28ED-9C0C-4FDE-A199-6FC3EE9BC9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3568" y="1412776"/>
          <a:ext cx="7632848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19F639-F06B-4D33-B46D-2EFBF6161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6672"/>
            <a:ext cx="868680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0"/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n w="0"/>
                <a:latin typeface="Arial" pitchFamily="34" charset="0"/>
                <a:cs typeface="Arial" pitchFamily="34" charset="0"/>
              </a:rPr>
            </a:br>
            <a:r>
              <a:rPr lang="ru-RU" b="1" dirty="0" err="1" smtClean="0">
                <a:ln w="0"/>
                <a:latin typeface="Arial" pitchFamily="34" charset="0"/>
                <a:cs typeface="Arial" pitchFamily="34" charset="0"/>
              </a:rPr>
              <a:t>Учні</a:t>
            </a:r>
            <a:r>
              <a:rPr lang="ru-RU" b="1" dirty="0" smtClean="0">
                <a:ln w="0"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нашої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школи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традиційно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активні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учасники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міжнародних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конкурсів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та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інтернет-олімпіад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ln w="0"/>
                <a:latin typeface="Arial" pitchFamily="34" charset="0"/>
                <a:cs typeface="Arial" pitchFamily="34" charset="0"/>
              </a:rPr>
            </a:b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27FB324-2DB5-43E4-B2BE-5F8F6B0A0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554163"/>
            <a:ext cx="7416824" cy="3891061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2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uk-UA" sz="36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uk-UA" sz="8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Всеукраїнські </a:t>
            </a:r>
            <a:r>
              <a:rPr lang="uk-UA" sz="8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інтернет-олімпіади “На Урок”:</a:t>
            </a:r>
            <a:endParaRPr lang="uk-UA" sz="8000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8000" dirty="0">
                <a:solidFill>
                  <a:schemeClr val="tx1"/>
                </a:solidFill>
              </a:rPr>
              <a:t> Математика – 10 учасників ( Ліщинська О.С., </a:t>
            </a:r>
            <a:r>
              <a:rPr lang="uk-UA" sz="8000" dirty="0" err="1">
                <a:solidFill>
                  <a:schemeClr val="tx1"/>
                </a:solidFill>
              </a:rPr>
              <a:t>Винарчик</a:t>
            </a:r>
            <a:r>
              <a:rPr lang="uk-UA" sz="8000" dirty="0">
                <a:solidFill>
                  <a:schemeClr val="tx1"/>
                </a:solidFill>
              </a:rPr>
              <a:t> М.Д.)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8000" dirty="0">
                <a:solidFill>
                  <a:schemeClr val="tx1"/>
                </a:solidFill>
              </a:rPr>
              <a:t>Фізика – 4 учасників (</a:t>
            </a:r>
            <a:r>
              <a:rPr lang="uk-UA" sz="8000" dirty="0" err="1">
                <a:solidFill>
                  <a:schemeClr val="tx1"/>
                </a:solidFill>
              </a:rPr>
              <a:t>Винарчик</a:t>
            </a:r>
            <a:r>
              <a:rPr lang="uk-UA" sz="8000" dirty="0">
                <a:solidFill>
                  <a:schemeClr val="tx1"/>
                </a:solidFill>
              </a:rPr>
              <a:t> М.Д.).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8000" dirty="0">
                <a:solidFill>
                  <a:schemeClr val="tx1"/>
                </a:solidFill>
              </a:rPr>
              <a:t>Інформатика – 15 учасників (</a:t>
            </a:r>
            <a:r>
              <a:rPr lang="uk-UA" sz="8000" dirty="0" err="1">
                <a:solidFill>
                  <a:schemeClr val="tx1"/>
                </a:solidFill>
              </a:rPr>
              <a:t>Винарчик</a:t>
            </a:r>
            <a:r>
              <a:rPr lang="uk-UA" sz="8000" dirty="0">
                <a:solidFill>
                  <a:schemeClr val="tx1"/>
                </a:solidFill>
              </a:rPr>
              <a:t> М.Д.)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8000" dirty="0">
                <a:solidFill>
                  <a:schemeClr val="tx1"/>
                </a:solidFill>
              </a:rPr>
              <a:t>Англійська мова – 2 учасників </a:t>
            </a:r>
            <a:r>
              <a:rPr lang="uk-UA" sz="8000" dirty="0" smtClean="0">
                <a:solidFill>
                  <a:schemeClr val="tx1"/>
                </a:solidFill>
              </a:rPr>
              <a:t>(</a:t>
            </a:r>
            <a:r>
              <a:rPr lang="uk-UA" sz="8000" dirty="0" err="1" smtClean="0">
                <a:solidFill>
                  <a:schemeClr val="tx1"/>
                </a:solidFill>
              </a:rPr>
              <a:t>Пайовська</a:t>
            </a:r>
            <a:r>
              <a:rPr lang="uk-UA" sz="8000" dirty="0" smtClean="0">
                <a:solidFill>
                  <a:schemeClr val="tx1"/>
                </a:solidFill>
              </a:rPr>
              <a:t> М.П</a:t>
            </a:r>
            <a:r>
              <a:rPr lang="uk-UA" sz="8000" dirty="0">
                <a:solidFill>
                  <a:schemeClr val="tx1"/>
                </a:solidFill>
              </a:rPr>
              <a:t>.)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8000" dirty="0">
                <a:solidFill>
                  <a:schemeClr val="tx1"/>
                </a:solidFill>
              </a:rPr>
              <a:t>Географія – 8 учасників ( Левицька Н.В.)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8000" dirty="0">
                <a:solidFill>
                  <a:schemeClr val="tx1"/>
                </a:solidFill>
              </a:rPr>
              <a:t>Історія  – 6 учасників ( Левицька Н.В.)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8000" dirty="0">
                <a:solidFill>
                  <a:schemeClr val="tx1"/>
                </a:solidFill>
              </a:rPr>
              <a:t>Українська мова та література – 10 учасників (Біла О.М., </a:t>
            </a:r>
            <a:r>
              <a:rPr lang="uk-UA" sz="8000" dirty="0" err="1">
                <a:solidFill>
                  <a:schemeClr val="tx1"/>
                </a:solidFill>
              </a:rPr>
              <a:t>П’єх</a:t>
            </a:r>
            <a:r>
              <a:rPr lang="uk-UA" sz="8000" dirty="0">
                <a:solidFill>
                  <a:schemeClr val="tx1"/>
                </a:solidFill>
              </a:rPr>
              <a:t> В.Ю.)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8000" dirty="0">
                <a:solidFill>
                  <a:schemeClr val="tx1"/>
                </a:solidFill>
              </a:rPr>
              <a:t>Біологія – 5 учасників ( Івасечко М.Д.)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8000" dirty="0">
                <a:solidFill>
                  <a:schemeClr val="tx1"/>
                </a:solidFill>
              </a:rPr>
              <a:t>Хімія  – 4 учасників ( Івасечко М.Д.)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8000" dirty="0">
                <a:solidFill>
                  <a:schemeClr val="tx1"/>
                </a:solidFill>
              </a:rPr>
              <a:t>Математика – 10 учасників ( Ліщинська О.С., </a:t>
            </a:r>
            <a:r>
              <a:rPr lang="uk-UA" sz="8000" dirty="0" err="1">
                <a:solidFill>
                  <a:schemeClr val="tx1"/>
                </a:solidFill>
              </a:rPr>
              <a:t>Винарчик</a:t>
            </a:r>
            <a:r>
              <a:rPr lang="uk-UA" sz="8000" dirty="0">
                <a:solidFill>
                  <a:schemeClr val="tx1"/>
                </a:solidFill>
              </a:rPr>
              <a:t> М.Д.)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uk-UA" sz="2400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20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uk-UA" sz="2000" dirty="0"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F18196-B346-4940-BA09-2FB33F5E6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24936" cy="1152128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tx1"/>
                </a:solidFill>
              </a:rPr>
              <a:t>Школа </a:t>
            </a:r>
            <a:r>
              <a:rPr lang="ru-RU" sz="2400" b="1" i="1" dirty="0" err="1">
                <a:solidFill>
                  <a:schemeClr val="tx1"/>
                </a:solidFill>
              </a:rPr>
              <a:t>вчить</a:t>
            </a:r>
            <a:r>
              <a:rPr lang="ru-RU" sz="2400" b="1" i="1" dirty="0">
                <a:solidFill>
                  <a:schemeClr val="tx1"/>
                </a:solidFill>
              </a:rPr>
              <a:t> нас </a:t>
            </a:r>
            <a:r>
              <a:rPr lang="ru-RU" sz="2400" b="1" i="1" dirty="0" err="1">
                <a:solidFill>
                  <a:schemeClr val="tx1"/>
                </a:solidFill>
              </a:rPr>
              <a:t>розуміти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реальність</a:t>
            </a:r>
            <a:r>
              <a:rPr lang="ru-RU" sz="2400" b="1" i="1" dirty="0">
                <a:solidFill>
                  <a:schemeClr val="tx1"/>
                </a:solidFill>
              </a:rPr>
              <a:t>. </a:t>
            </a:r>
            <a:r>
              <a:rPr lang="ru-RU" sz="2400" b="1" i="1" dirty="0" err="1">
                <a:solidFill>
                  <a:schemeClr val="tx1"/>
                </a:solidFill>
              </a:rPr>
              <a:t>Ходити</a:t>
            </a:r>
            <a:r>
              <a:rPr lang="ru-RU" sz="2400" b="1" i="1" dirty="0">
                <a:solidFill>
                  <a:schemeClr val="tx1"/>
                </a:solidFill>
              </a:rPr>
              <a:t> до </a:t>
            </a:r>
            <a:r>
              <a:rPr lang="ru-RU" sz="2400" b="1" i="1" dirty="0" err="1">
                <a:solidFill>
                  <a:schemeClr val="tx1"/>
                </a:solidFill>
              </a:rPr>
              <a:t>школи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означає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відкрити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розум</a:t>
            </a:r>
            <a:r>
              <a:rPr lang="ru-RU" sz="2400" b="1" i="1" dirty="0">
                <a:solidFill>
                  <a:schemeClr val="tx1"/>
                </a:solidFill>
              </a:rPr>
              <a:t> і </a:t>
            </a:r>
            <a:r>
              <a:rPr lang="ru-RU" sz="2400" b="1" i="1" dirty="0" err="1">
                <a:solidFill>
                  <a:schemeClr val="tx1"/>
                </a:solidFill>
              </a:rPr>
              <a:t>серце</a:t>
            </a:r>
            <a:r>
              <a:rPr lang="ru-RU" sz="2400" b="1" i="1" dirty="0">
                <a:solidFill>
                  <a:schemeClr val="tx1"/>
                </a:solidFill>
              </a:rPr>
              <a:t> для </a:t>
            </a:r>
            <a:r>
              <a:rPr lang="ru-RU" sz="2400" b="1" i="1" dirty="0" err="1">
                <a:solidFill>
                  <a:schemeClr val="tx1"/>
                </a:solidFill>
              </a:rPr>
              <a:t>реальності</a:t>
            </a:r>
            <a:r>
              <a:rPr lang="ru-RU" sz="2400" b="1" i="1" dirty="0">
                <a:solidFill>
                  <a:schemeClr val="tx1"/>
                </a:solidFill>
              </a:rPr>
              <a:t> в </a:t>
            </a:r>
            <a:r>
              <a:rPr lang="ru-RU" sz="2400" b="1" i="1" dirty="0" err="1">
                <a:solidFill>
                  <a:schemeClr val="tx1"/>
                </a:solidFill>
              </a:rPr>
              <a:t>багатстві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її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аспектів</a:t>
            </a:r>
            <a:r>
              <a:rPr lang="ru-RU" sz="2400" b="1" i="1" dirty="0">
                <a:solidFill>
                  <a:schemeClr val="tx1"/>
                </a:solidFill>
              </a:rPr>
              <a:t>, </a:t>
            </a:r>
            <a:r>
              <a:rPr lang="ru-RU" sz="2400" b="1" i="1" dirty="0" err="1">
                <a:solidFill>
                  <a:schemeClr val="tx1"/>
                </a:solidFill>
              </a:rPr>
              <a:t>її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вимірів</a:t>
            </a:r>
            <a:r>
              <a:rPr lang="ru-RU" sz="2400" b="1" i="1" dirty="0">
                <a:solidFill>
                  <a:schemeClr val="tx1"/>
                </a:solidFill>
              </a:rPr>
              <a:t>.</a:t>
            </a:r>
            <a:br>
              <a:rPr lang="ru-RU" sz="2400" b="1" i="1" dirty="0">
                <a:solidFill>
                  <a:schemeClr val="tx1"/>
                </a:solidFill>
              </a:rPr>
            </a:br>
            <a:r>
              <a:rPr lang="ru-RU" sz="2400" b="1" i="1" dirty="0">
                <a:solidFill>
                  <a:schemeClr val="tx1"/>
                </a:solidFill>
              </a:rPr>
              <a:t>Папа </a:t>
            </a:r>
            <a:r>
              <a:rPr lang="ru-RU" sz="2400" b="1" i="1" dirty="0" err="1">
                <a:solidFill>
                  <a:schemeClr val="tx1"/>
                </a:solidFill>
              </a:rPr>
              <a:t>Francesco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9219" name="Прямокутник 4"/>
          <p:cNvSpPr>
            <a:spLocks noChangeArrowheads="1"/>
          </p:cNvSpPr>
          <p:nvPr/>
        </p:nvSpPr>
        <p:spPr bwMode="auto">
          <a:xfrm>
            <a:off x="1187450" y="2967038"/>
            <a:ext cx="7345363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uk-UA" altLang="uk-UA" sz="2800" b="1" i="1">
                <a:latin typeface="Franklin Gothic Medium" pitchFamily="34" charset="0"/>
              </a:rPr>
              <a:t>ОСВІТА - ЦЕ НАЙПОТУЖНІША ЗБРОЯ, ЯКУ ВИ МОЖЕТЕ ВИКОРИСТАТИ, ЩОБ ЗМІНИТИ СВІТ.</a:t>
            </a:r>
          </a:p>
          <a:p>
            <a:pPr algn="r" eaLnBrk="1" hangingPunct="1"/>
            <a:r>
              <a:rPr lang="uk-UA" altLang="uk-UA" sz="2800" b="1" i="1">
                <a:latin typeface="Franklin Gothic Medium" pitchFamily="34" charset="0"/>
              </a:rPr>
              <a:t>НЕЛЬСОН МАНДЕЛА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D45C3E-9E8B-41B6-8E45-CD216B82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Учні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нашої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школи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традиційно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активні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учасники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міжнародних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конкурсів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1E6D93C7-F8FA-46DB-B191-2B049768F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2000" dirty="0" smtClean="0">
                <a:solidFill>
                  <a:schemeClr val="tx1"/>
                </a:solidFill>
              </a:rPr>
              <a:t> Міжнародний </a:t>
            </a:r>
            <a:r>
              <a:rPr lang="uk-UA" sz="2000" dirty="0">
                <a:solidFill>
                  <a:schemeClr val="tx1"/>
                </a:solidFill>
              </a:rPr>
              <a:t>дистанційний  конкурс з </a:t>
            </a:r>
            <a:r>
              <a:rPr lang="uk-UA" sz="2000" dirty="0" smtClean="0">
                <a:solidFill>
                  <a:schemeClr val="tx1"/>
                </a:solidFill>
              </a:rPr>
              <a:t>інформатики </a:t>
            </a:r>
            <a:r>
              <a:rPr lang="uk-UA" sz="2000" dirty="0" err="1" smtClean="0">
                <a:solidFill>
                  <a:schemeClr val="tx1"/>
                </a:solidFill>
              </a:rPr>
              <a:t>“Олімпік”</a:t>
            </a:r>
            <a:r>
              <a:rPr lang="uk-UA" sz="2000" dirty="0" smtClean="0">
                <a:solidFill>
                  <a:schemeClr val="tx1"/>
                </a:solidFill>
              </a:rPr>
              <a:t> – </a:t>
            </a:r>
            <a:r>
              <a:rPr lang="uk-UA" sz="2000" dirty="0">
                <a:solidFill>
                  <a:schemeClr val="tx1"/>
                </a:solidFill>
              </a:rPr>
              <a:t>9 учасників (вчитель </a:t>
            </a:r>
            <a:r>
              <a:rPr lang="uk-UA" sz="2000" dirty="0" err="1">
                <a:solidFill>
                  <a:schemeClr val="tx1"/>
                </a:solidFill>
              </a:rPr>
              <a:t>Винарчик</a:t>
            </a:r>
            <a:r>
              <a:rPr lang="uk-UA" sz="2000" dirty="0">
                <a:solidFill>
                  <a:schemeClr val="tx1"/>
                </a:solidFill>
              </a:rPr>
              <a:t> М.Д.)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2000" dirty="0" smtClean="0">
                <a:solidFill>
                  <a:schemeClr val="tx1"/>
                </a:solidFill>
              </a:rPr>
              <a:t> Всеукраїнський </a:t>
            </a:r>
            <a:r>
              <a:rPr lang="uk-UA" sz="2000" dirty="0">
                <a:solidFill>
                  <a:schemeClr val="tx1"/>
                </a:solidFill>
              </a:rPr>
              <a:t>фізичний </a:t>
            </a:r>
            <a:r>
              <a:rPr lang="uk-UA" sz="2000" dirty="0" smtClean="0">
                <a:solidFill>
                  <a:schemeClr val="tx1"/>
                </a:solidFill>
              </a:rPr>
              <a:t>конкурс </a:t>
            </a:r>
            <a:r>
              <a:rPr lang="uk-UA" sz="2000" dirty="0" err="1" smtClean="0">
                <a:solidFill>
                  <a:schemeClr val="tx1"/>
                </a:solidFill>
              </a:rPr>
              <a:t>“Левеня”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>
                <a:solidFill>
                  <a:schemeClr val="tx1"/>
                </a:solidFill>
              </a:rPr>
              <a:t>–  5 учасників (вчитель </a:t>
            </a:r>
            <a:r>
              <a:rPr lang="uk-UA" sz="2000" dirty="0" err="1">
                <a:solidFill>
                  <a:schemeClr val="tx1"/>
                </a:solidFill>
              </a:rPr>
              <a:t>Винарчик</a:t>
            </a:r>
            <a:r>
              <a:rPr lang="uk-UA" sz="2000" dirty="0">
                <a:solidFill>
                  <a:schemeClr val="tx1"/>
                </a:solidFill>
              </a:rPr>
              <a:t> М.Д.);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>
                <a:solidFill>
                  <a:schemeClr val="tx1"/>
                </a:solidFill>
              </a:rPr>
              <a:t>Всеукраїнський Творчий Марафон </a:t>
            </a:r>
            <a:r>
              <a:rPr lang="uk-UA" sz="2000" dirty="0" smtClean="0">
                <a:solidFill>
                  <a:schemeClr val="tx1"/>
                </a:solidFill>
              </a:rPr>
              <a:t>«Рік </a:t>
            </a:r>
            <a:r>
              <a:rPr lang="uk-UA" sz="2000" dirty="0">
                <a:solidFill>
                  <a:schemeClr val="tx1"/>
                </a:solidFill>
              </a:rPr>
              <a:t>Незламності» </a:t>
            </a:r>
            <a:r>
              <a:rPr lang="uk-UA" sz="2000" dirty="0" smtClean="0">
                <a:solidFill>
                  <a:schemeClr val="tx1"/>
                </a:solidFill>
              </a:rPr>
              <a:t>- 2 </a:t>
            </a:r>
            <a:r>
              <a:rPr lang="uk-UA" sz="2000" dirty="0">
                <a:solidFill>
                  <a:schemeClr val="tx1"/>
                </a:solidFill>
              </a:rPr>
              <a:t>учасники (педагог-організатор Бобер О.І.); 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>
                <a:solidFill>
                  <a:schemeClr val="tx1"/>
                </a:solidFill>
              </a:rPr>
              <a:t>І Всеукраїнський конкурс </a:t>
            </a:r>
            <a:r>
              <a:rPr lang="uk-UA" sz="2000" dirty="0" err="1">
                <a:solidFill>
                  <a:schemeClr val="tx1"/>
                </a:solidFill>
              </a:rPr>
              <a:t>дитячо–юнацької</a:t>
            </a:r>
            <a:r>
              <a:rPr lang="uk-UA" sz="2000" dirty="0">
                <a:solidFill>
                  <a:schemeClr val="tx1"/>
                </a:solidFill>
              </a:rPr>
              <a:t> творчості </a:t>
            </a:r>
            <a:r>
              <a:rPr lang="uk-UA" sz="2000" dirty="0" smtClean="0">
                <a:solidFill>
                  <a:schemeClr val="tx1"/>
                </a:solidFill>
              </a:rPr>
              <a:t>«Розквітай</a:t>
            </a:r>
            <a:r>
              <a:rPr lang="uk-UA" sz="2000" dirty="0">
                <a:solidFill>
                  <a:schemeClr val="tx1"/>
                </a:solidFill>
              </a:rPr>
              <a:t>, моя Україно!» – 2 учасників ( вчитель </a:t>
            </a:r>
            <a:r>
              <a:rPr lang="uk-UA" sz="2000" dirty="0" err="1">
                <a:solidFill>
                  <a:schemeClr val="tx1"/>
                </a:solidFill>
              </a:rPr>
              <a:t>Візняк</a:t>
            </a:r>
            <a:r>
              <a:rPr lang="uk-UA" sz="2000" dirty="0">
                <a:solidFill>
                  <a:schemeClr val="tx1"/>
                </a:solidFill>
              </a:rPr>
              <a:t> А.Б.)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altLang="uk-UA" sz="2000" dirty="0" smtClean="0">
                <a:solidFill>
                  <a:schemeClr val="tx1"/>
                </a:solidFill>
              </a:rPr>
              <a:t>Акція </a:t>
            </a:r>
            <a:r>
              <a:rPr lang="uk-UA" altLang="uk-UA" sz="2000" dirty="0">
                <a:solidFill>
                  <a:schemeClr val="tx1"/>
                </a:solidFill>
              </a:rPr>
              <a:t>«Яким я бачу майбутнє України після перемоги</a:t>
            </a:r>
            <a:r>
              <a:rPr lang="uk-UA" altLang="uk-UA" sz="2000" dirty="0" smtClean="0">
                <a:solidFill>
                  <a:schemeClr val="tx1"/>
                </a:solidFill>
              </a:rPr>
              <a:t>» (започаткована </a:t>
            </a:r>
            <a:r>
              <a:rPr lang="uk-UA" altLang="uk-UA" sz="2000" dirty="0">
                <a:solidFill>
                  <a:schemeClr val="tx1"/>
                </a:solidFill>
              </a:rPr>
              <a:t>Державною службою якості освіти України) – 6 учасників ( педагог-організатор Бобер О.І.)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uk-UA" sz="20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uk-UA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1E9A84-361A-47E6-83F9-05EDB18FE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43" y="260648"/>
            <a:ext cx="868680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ШКІЛЬНІ </a:t>
            </a:r>
            <a:r>
              <a:rPr lang="uk-UA" dirty="0"/>
              <a:t>конкурси і змагання</a:t>
            </a:r>
            <a:br>
              <a:rPr lang="uk-UA" dirty="0"/>
            </a:br>
            <a:endParaRPr lang="uk-UA" dirty="0"/>
          </a:p>
        </p:txBody>
      </p:sp>
      <p:sp>
        <p:nvSpPr>
          <p:cNvPr id="30723" name="Объект 2"/>
          <p:cNvSpPr>
            <a:spLocks noGrp="1" noChangeArrowheads="1"/>
          </p:cNvSpPr>
          <p:nvPr>
            <p:ph idx="1"/>
          </p:nvPr>
        </p:nvSpPr>
        <p:spPr>
          <a:xfrm>
            <a:off x="251520" y="980728"/>
            <a:ext cx="8280920" cy="5184229"/>
          </a:xfrm>
        </p:spPr>
        <p:txBody>
          <a:bodyPr/>
          <a:lstStyle/>
          <a:p>
            <a:pPr algn="just" eaLnBrk="1" hangingPunct="1">
              <a:buNone/>
            </a:pPr>
            <a:r>
              <a:rPr lang="uk-UA" altLang="uk-UA" b="1" dirty="0" smtClean="0"/>
              <a:t>    </a:t>
            </a:r>
            <a:r>
              <a:rPr lang="uk-UA" altLang="uk-UA" sz="2800" b="1" dirty="0" smtClean="0"/>
              <a:t>«Сурми звитяги» </a:t>
            </a:r>
            <a:r>
              <a:rPr lang="uk-UA" altLang="uk-UA" sz="2800" dirty="0" smtClean="0"/>
              <a:t>(шкільний конкурс фестиваль) - 11 учасників (педагог-організатор Бобер О.І.).</a:t>
            </a:r>
          </a:p>
          <a:p>
            <a:pPr algn="just" eaLnBrk="1" hangingPunct="1">
              <a:buNone/>
            </a:pPr>
            <a:r>
              <a:rPr lang="uk-UA" altLang="uk-UA" sz="2800" b="1" dirty="0" smtClean="0"/>
              <a:t>    Вікторина «Знай і вивчай правила дорожнього руху» </a:t>
            </a:r>
            <a:r>
              <a:rPr lang="uk-UA" altLang="uk-UA" sz="2800" dirty="0" smtClean="0"/>
              <a:t>- 14 учасників (педагог-організатор Бобер О.І.).</a:t>
            </a:r>
          </a:p>
          <a:p>
            <a:pPr algn="just" eaLnBrk="1" hangingPunct="1">
              <a:buNone/>
            </a:pPr>
            <a:r>
              <a:rPr lang="uk-UA" altLang="uk-UA" sz="2800" b="1" dirty="0" smtClean="0"/>
              <a:t>    Виставка осінніх фантазій «Щедрі дари осені».</a:t>
            </a:r>
          </a:p>
          <a:p>
            <a:pPr algn="just" eaLnBrk="1" hangingPunct="1">
              <a:buNone/>
            </a:pPr>
            <a:r>
              <a:rPr lang="uk-UA" altLang="uk-UA" sz="2800" b="1" dirty="0" smtClean="0"/>
              <a:t>    Виставка робіт «Великодня радість».</a:t>
            </a:r>
          </a:p>
          <a:p>
            <a:pPr eaLnBrk="1" hangingPunct="1">
              <a:buFont typeface="Wingdings" pitchFamily="2" charset="2"/>
              <a:buChar char="Ø"/>
            </a:pPr>
            <a:endParaRPr lang="uk-UA" altLang="uk-UA" dirty="0" smtClean="0"/>
          </a:p>
          <a:p>
            <a:pPr eaLnBrk="1" hangingPunct="1">
              <a:buFont typeface="Wingdings" pitchFamily="2" charset="2"/>
              <a:buChar char="Ø"/>
            </a:pPr>
            <a:endParaRPr lang="uk-UA" altLang="uk-UA" dirty="0" smtClean="0"/>
          </a:p>
          <a:p>
            <a:pPr eaLnBrk="1" hangingPunct="1">
              <a:buFont typeface="Wingdings" pitchFamily="2" charset="2"/>
              <a:buChar char="Ø"/>
            </a:pPr>
            <a:endParaRPr lang="uk-UA" altLang="uk-UA" dirty="0" smtClean="0"/>
          </a:p>
          <a:p>
            <a:pPr eaLnBrk="1" hangingPunct="1"/>
            <a:endParaRPr lang="uk-UA" altLang="uk-UA" dirty="0" smtClean="0"/>
          </a:p>
          <a:p>
            <a:pPr eaLnBrk="1" hangingPunct="1"/>
            <a:endParaRPr lang="uk-UA" altLang="uk-UA" dirty="0" smtClean="0"/>
          </a:p>
          <a:p>
            <a:pPr eaLnBrk="1" hangingPunct="1"/>
            <a:endParaRPr lang="uk-UA" altLang="uk-UA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8922F2F-FF2C-4FF8-A5D4-298E69A24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199"/>
            <a:ext cx="8686800" cy="10969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Переможці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міжнародних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конкурсів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та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інтернет-олімпіад</a:t>
            </a:r>
            <a:endParaRPr lang="ru-RU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29DFD97F-74A6-4015-8C42-84BA5D0C2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Інтернет-олімпіада з математики</a:t>
            </a: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uk-UA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Огірко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-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(6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клас), Біла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В. - 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(9 клас), Музика Д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.- ІІІ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(5 клас), Чайка О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.- ІІІ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(9клас), Костів А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-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ІІІ місце (6 клас), Литвин Н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- ІІІ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(6 клас).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Інтернет-олімпіада з фізики: </a:t>
            </a:r>
            <a:r>
              <a:rPr lang="uk-UA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Косик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-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ІІ місце (7 клас).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Інтернет-олімпіада з інформатики: </a:t>
            </a:r>
            <a:r>
              <a:rPr lang="uk-UA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Огірко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.- 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( 6 клас),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uk-UA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Косик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.- 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місце( 7клас), Біла М.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ІІІ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(7 клас), </a:t>
            </a:r>
            <a:r>
              <a:rPr lang="uk-UA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Бичков’як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М.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    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ІІІ місце ( 8 клас), Біла В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.- ІІІ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( 9 клас).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Інтернет-олімпіада з англійської мови: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Бичков’як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М. – ІІІ місце (8 клас), Біла В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.- 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( 9 клас).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Інтернет-олімпіада з географії</a:t>
            </a: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Біла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М.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(7 клас), </a:t>
            </a:r>
            <a:r>
              <a:rPr lang="uk-UA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Косик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.-     І місце (7клас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uk-UA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0D09FF-93F8-46AD-9AF5-4A7F5F812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Переможці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міжнародних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конкурсів</a:t>
            </a:r>
            <a:r>
              <a:rPr lang="ru-RU" b="1" dirty="0">
                <a:ln w="0"/>
                <a:latin typeface="Arial" pitchFamily="34" charset="0"/>
                <a:cs typeface="Arial" pitchFamily="34" charset="0"/>
              </a:rPr>
              <a:t> та </a:t>
            </a:r>
            <a:r>
              <a:rPr lang="ru-RU" b="1" dirty="0" err="1">
                <a:ln w="0"/>
                <a:latin typeface="Arial" pitchFamily="34" charset="0"/>
                <a:cs typeface="Arial" pitchFamily="34" charset="0"/>
              </a:rPr>
              <a:t>інтернет-олімпіад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FDC35F61-0044-491C-B221-258651ACF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Інтернет-олімпіада з історії</a:t>
            </a: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uk-UA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Косик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.- І місце (7клас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), Біла М.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ІІІ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(7 клас), Костів В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- ІІІ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(7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клас), Біла В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.- ІІІ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(9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клас), Чайка О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.- ІІІ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(9 клас).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Інтернет-олімпіада з української мови та літератури: </a:t>
            </a:r>
            <a:r>
              <a:rPr lang="uk-UA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Біла М. – ІІ місце (7 клас), Біла В.-ІІІ місце (9 клас).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Інтернет-олімпіада з біології: </a:t>
            </a:r>
            <a:r>
              <a:rPr lang="uk-UA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Андрушко В.- ІІІ місце (8 клас),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Бичков’як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М.– ІІІ місце (8 клас), Романишин С.- ІІІ місце (8 клас),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Біла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.- ІІ </a:t>
            </a:r>
            <a:r>
              <a:rPr lang="uk-UA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місце ( 9 клас).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uk-UA" dirty="0"/>
          </a:p>
        </p:txBody>
      </p:sp>
      <p:pic>
        <p:nvPicPr>
          <p:cNvPr id="32772" name="Рисунок 19" descr="3"/>
          <p:cNvPicPr>
            <a:picLocks noChangeAspect="1" noChangeArrowheads="1"/>
          </p:cNvPicPr>
          <p:nvPr/>
        </p:nvPicPr>
        <p:blipFill>
          <a:blip r:embed="rId2" cstate="print"/>
          <a:srcRect r="5846" b="38474"/>
          <a:stretch>
            <a:fillRect/>
          </a:stretch>
        </p:blipFill>
        <p:spPr bwMode="auto">
          <a:xfrm>
            <a:off x="304800" y="4149725"/>
            <a:ext cx="41227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19" descr="3"/>
          <p:cNvPicPr>
            <a:picLocks noChangeAspect="1" noChangeArrowheads="1"/>
          </p:cNvPicPr>
          <p:nvPr/>
        </p:nvPicPr>
        <p:blipFill>
          <a:blip r:embed="rId2" cstate="print"/>
          <a:srcRect l="34132" t="72038" r="32915" b="-558"/>
          <a:stretch>
            <a:fillRect/>
          </a:stretch>
        </p:blipFill>
        <p:spPr bwMode="auto">
          <a:xfrm>
            <a:off x="4787900" y="4149725"/>
            <a:ext cx="41036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4FED9C-7245-47BA-9751-14CCB743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err="1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Переможці</a:t>
            </a:r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b="1" dirty="0" err="1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учасники</a:t>
            </a:r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конкурсів</a:t>
            </a:r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і </a:t>
            </a:r>
            <a:r>
              <a:rPr lang="ru-RU" b="1" dirty="0" err="1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змагань</a:t>
            </a:r>
            <a:endParaRPr lang="uk-UA" dirty="0"/>
          </a:p>
        </p:txBody>
      </p:sp>
      <p:sp>
        <p:nvSpPr>
          <p:cNvPr id="33795" name="Місце для вмісту 2"/>
          <p:cNvSpPr>
            <a:spLocks noGrp="1" noChangeArrowheads="1"/>
          </p:cNvSpPr>
          <p:nvPr>
            <p:ph idx="1"/>
          </p:nvPr>
        </p:nvSpPr>
        <p:spPr>
          <a:xfrm>
            <a:off x="539552" y="1628800"/>
            <a:ext cx="8064896" cy="4525962"/>
          </a:xfrm>
        </p:spPr>
        <p:txBody>
          <a:bodyPr/>
          <a:lstStyle/>
          <a:p>
            <a:pPr marL="0" indent="0" algn="just">
              <a:buNone/>
            </a:pPr>
            <a:r>
              <a:rPr lang="uk-UA" altLang="uk-UA" sz="2400" b="1" dirty="0" smtClean="0">
                <a:solidFill>
                  <a:schemeClr val="tx1"/>
                </a:solidFill>
              </a:rPr>
              <a:t>Міжнародний дистанційний  конкурс з інформатики «</a:t>
            </a:r>
            <a:r>
              <a:rPr lang="uk-UA" altLang="uk-UA" sz="2400" b="1" dirty="0" err="1" smtClean="0">
                <a:solidFill>
                  <a:schemeClr val="tx1"/>
                </a:solidFill>
              </a:rPr>
              <a:t>Олімпік</a:t>
            </a:r>
            <a:r>
              <a:rPr lang="uk-UA" altLang="uk-UA" sz="2400" b="1" dirty="0" smtClean="0">
                <a:solidFill>
                  <a:schemeClr val="tx1"/>
                </a:solidFill>
              </a:rPr>
              <a:t> 2023-Весняна сесія»: </a:t>
            </a:r>
            <a:r>
              <a:rPr lang="uk-UA" altLang="uk-UA" sz="2400" dirty="0" err="1" smtClean="0">
                <a:solidFill>
                  <a:schemeClr val="tx1"/>
                </a:solidFill>
              </a:rPr>
              <a:t>Буньо</a:t>
            </a:r>
            <a:r>
              <a:rPr lang="uk-UA" altLang="uk-UA" sz="2400" dirty="0" smtClean="0">
                <a:solidFill>
                  <a:schemeClr val="tx1"/>
                </a:solidFill>
              </a:rPr>
              <a:t> Т. - ІІ місце         (5 клас), Литвин Н.- ІІ місце (6 клас), </a:t>
            </a:r>
            <a:r>
              <a:rPr lang="uk-UA" altLang="uk-UA" sz="2400" dirty="0" err="1" smtClean="0">
                <a:solidFill>
                  <a:schemeClr val="tx1"/>
                </a:solidFill>
              </a:rPr>
              <a:t>Огірко</a:t>
            </a:r>
            <a:r>
              <a:rPr lang="uk-UA" altLang="uk-UA" sz="2400" dirty="0" smtClean="0">
                <a:solidFill>
                  <a:schemeClr val="tx1"/>
                </a:solidFill>
              </a:rPr>
              <a:t> С.- ІІІ місце (6 клас), </a:t>
            </a:r>
            <a:r>
              <a:rPr lang="uk-UA" altLang="uk-UA" sz="2400" dirty="0" err="1" smtClean="0">
                <a:solidFill>
                  <a:schemeClr val="tx1"/>
                </a:solidFill>
              </a:rPr>
              <a:t>Косик</a:t>
            </a:r>
            <a:r>
              <a:rPr lang="uk-UA" altLang="uk-UA" sz="2400" dirty="0" smtClean="0">
                <a:solidFill>
                  <a:schemeClr val="tx1"/>
                </a:solidFill>
              </a:rPr>
              <a:t> С.- ІІІ місце (3 клас).</a:t>
            </a:r>
          </a:p>
          <a:p>
            <a:pPr marL="0" indent="0">
              <a:buFont typeface="Wingdings 2" pitchFamily="18" charset="2"/>
              <a:buNone/>
            </a:pPr>
            <a:endParaRPr lang="uk-UA" altLang="uk-UA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459832-E18C-48E1-82F7-5EFB7669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err="1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Переможці</a:t>
            </a:r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b="1" dirty="0" err="1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учасники</a:t>
            </a:r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шкільних</a:t>
            </a:r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конкурсів</a:t>
            </a:r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і </a:t>
            </a:r>
            <a:r>
              <a:rPr lang="ru-RU" b="1" dirty="0" err="1">
                <a:ln w="0"/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змагань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2C30F691-4C5E-4E51-A53C-0A0CF3EA7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554163"/>
            <a:ext cx="8064896" cy="4525962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buNone/>
              <a:defRPr/>
            </a:pP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Конкурс-фестиваль </a:t>
            </a:r>
            <a:r>
              <a:rPr lang="uk-UA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“Сурми</a:t>
            </a: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звитяги”</a:t>
            </a: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uk-UA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Питчак</a:t>
            </a:r>
            <a:r>
              <a:rPr lang="uk-UA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Л. - І місце       (2 клас), Біла В. - І місце (9 клас), </a:t>
            </a:r>
            <a:r>
              <a:rPr lang="uk-UA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Косик</a:t>
            </a:r>
            <a:r>
              <a:rPr lang="uk-UA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М. - І місце (7 клас),  </a:t>
            </a:r>
            <a:r>
              <a:rPr lang="uk-UA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Косик</a:t>
            </a:r>
            <a:r>
              <a:rPr lang="uk-UA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С. – ІІ місце (4 клас), Музика Р. - ІІ місце (7 клас),      </a:t>
            </a:r>
            <a:r>
              <a:rPr lang="uk-UA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Огірко</a:t>
            </a:r>
            <a:r>
              <a:rPr lang="uk-UA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С. - ІІ місце (6 клас), </a:t>
            </a:r>
            <a:r>
              <a:rPr lang="uk-UA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Фурінець</a:t>
            </a:r>
            <a:r>
              <a:rPr lang="uk-UA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М. – ІІ клас (6 </a:t>
            </a:r>
            <a:r>
              <a:rPr lang="uk-UA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</a:t>
            </a:r>
            <a:r>
              <a:rPr lang="uk-UA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),     Гуль А. - ІІІ місце (4 клас), </a:t>
            </a:r>
            <a:r>
              <a:rPr lang="uk-UA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Слота</a:t>
            </a:r>
            <a:r>
              <a:rPr lang="uk-UA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М. – ІІІ місце (6 клас),    </a:t>
            </a:r>
            <a:r>
              <a:rPr lang="uk-UA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Бурбіль</a:t>
            </a:r>
            <a:r>
              <a:rPr lang="uk-UA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М. – ІІІ місце (6 клас), Терлич С.- ІІІ місце (6 клас).</a:t>
            </a:r>
          </a:p>
          <a:p>
            <a:pPr>
              <a:buNone/>
              <a:defRPr/>
            </a:pP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Вікторина 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«Знай і вивчай правила дорожнього руху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»:</a:t>
            </a:r>
          </a:p>
          <a:p>
            <a:pPr>
              <a:buNone/>
              <a:defRPr/>
            </a:pP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клас – І місце, 1 клас – ІІ місце.</a:t>
            </a:r>
          </a:p>
          <a:p>
            <a:pPr>
              <a:buNone/>
              <a:defRPr/>
            </a:pPr>
            <a:endParaRPr lang="uk-UA" sz="20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uk-UA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uk-UA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B37416-9204-4683-8F5F-4040CE8BB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зміцнення матеріально-технічної бази НВК</a:t>
            </a:r>
            <a:endParaRPr lang="uk-UA" dirty="0"/>
          </a:p>
        </p:txBody>
      </p:sp>
      <p:sp>
        <p:nvSpPr>
          <p:cNvPr id="24579" name="Прямоугольник 4">
            <a:extLst>
              <a:ext uri="{FF2B5EF4-FFF2-40B4-BE49-F238E27FC236}">
                <a16:creationId xmlns="" xmlns:a16="http://schemas.microsoft.com/office/drawing/2014/main" id="{F31858B5-22F3-414A-B68C-DB8A24842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28775"/>
            <a:ext cx="8497887" cy="272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buFont typeface="Wingdings 2" panose="05020102010507070707" pitchFamily="18" charset="2"/>
              <a:buNone/>
              <a:defRPr/>
            </a:pPr>
            <a:r>
              <a:rPr lang="uk-UA" alt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Спільними зусиллями засновника закладу (</a:t>
            </a:r>
            <a:r>
              <a:rPr lang="uk-UA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Комарнівська</a:t>
            </a:r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міська рада), вчителів, батьків, техпрацівників було проведено</a:t>
            </a:r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ремонт класних приміщень, коридорів.</a:t>
            </a:r>
          </a:p>
          <a:p>
            <a:pPr algn="just">
              <a:buFont typeface="Wingdings 2" panose="05020102010507070707" pitchFamily="18" charset="2"/>
              <a:buNone/>
              <a:defRPr/>
            </a:pPr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Замінено 75 </a:t>
            </a:r>
            <a:r>
              <a:rPr lang="uk-UA" dirty="0"/>
              <a:t>м²,</a:t>
            </a:r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підлоги </a:t>
            </a:r>
            <a:r>
              <a:rPr lang="uk-UA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(коридор </a:t>
            </a:r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 поверх).</a:t>
            </a:r>
            <a:endParaRPr lang="uk-UA" sz="105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buFont typeface="Wingdings 2" panose="05020102010507070707" pitchFamily="18" charset="2"/>
              <a:buNone/>
              <a:defRPr/>
            </a:pPr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Придбано для потреб НУШ (5 клас): меблі (парти, стільці).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uk-UA" altLang="uk-UA" sz="24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EF17F6-4489-49EC-8D4F-C3A106E3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Виховна робота</a:t>
            </a:r>
          </a:p>
        </p:txBody>
      </p:sp>
      <p:sp>
        <p:nvSpPr>
          <p:cNvPr id="36867" name="Объект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buFont typeface="Wingdings 2" pitchFamily="18" charset="2"/>
              <a:buNone/>
            </a:pPr>
            <a:r>
              <a:rPr lang="uk-UA" altLang="uk-UA" smtClean="0">
                <a:solidFill>
                  <a:schemeClr val="tx1"/>
                </a:solidFill>
              </a:rPr>
              <a:t>      Без виховання людина наче земля, хоча й найкраща, родитиме лише бур'ян, якщо на ній не працювати.</a:t>
            </a:r>
          </a:p>
          <a:p>
            <a:pPr marL="0" indent="0" algn="just" eaLnBrk="1" hangingPunct="1">
              <a:buFont typeface="Wingdings 2" pitchFamily="18" charset="2"/>
              <a:buNone/>
            </a:pPr>
            <a:r>
              <a:rPr lang="uk-UA" altLang="uk-UA" smtClean="0">
                <a:solidFill>
                  <a:schemeClr val="tx1"/>
                </a:solidFill>
              </a:rPr>
              <a:t>     Основне завдання школи – виховання людини, носія загальнолюдських цінностей, патріота своєї батьківщини.</a:t>
            </a: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35A65A-EF7A-400A-817B-61515131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/>
              <a:t>Свято Знань «</a:t>
            </a:r>
            <a:r>
              <a:rPr lang="uk-UA" dirty="0">
                <a:effectLst/>
              </a:rPr>
              <a:t>«Добрий день, країно знань» </a:t>
            </a:r>
            <a:endParaRPr lang="uk-UA" dirty="0"/>
          </a:p>
        </p:txBody>
      </p:sp>
      <p:pic>
        <p:nvPicPr>
          <p:cNvPr id="37891" name="Місце для вмісту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939" t="19151" r="20238" b="18800"/>
          <a:stretch>
            <a:fillRect/>
          </a:stretch>
        </p:blipFill>
        <p:spPr>
          <a:xfrm>
            <a:off x="76200" y="1125538"/>
            <a:ext cx="4572000" cy="3959225"/>
          </a:xfrm>
        </p:spPr>
      </p:pic>
      <p:pic>
        <p:nvPicPr>
          <p:cNvPr id="37892" name="Рисунок 9"/>
          <p:cNvPicPr>
            <a:picLocks noChangeAspect="1" noChangeArrowheads="1"/>
          </p:cNvPicPr>
          <p:nvPr/>
        </p:nvPicPr>
        <p:blipFill>
          <a:blip r:embed="rId3" cstate="print"/>
          <a:srcRect r="15350" b="24802"/>
          <a:stretch>
            <a:fillRect/>
          </a:stretch>
        </p:blipFill>
        <p:spPr bwMode="auto">
          <a:xfrm>
            <a:off x="4859338" y="2420938"/>
            <a:ext cx="4249737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6F3604-ADE4-42BA-BB45-E0C42AD4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доброти  присвячений Всесвітньому дню тварин</a:t>
            </a:r>
            <a:b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38915" name="Рисунок 4"/>
          <p:cNvPicPr>
            <a:picLocks noChangeAspect="1" noChangeArrowheads="1"/>
          </p:cNvPicPr>
          <p:nvPr/>
        </p:nvPicPr>
        <p:blipFill>
          <a:blip r:embed="rId2" cstate="print"/>
          <a:srcRect l="21083" t="11852" r="44000" b="5141"/>
          <a:stretch>
            <a:fillRect/>
          </a:stretch>
        </p:blipFill>
        <p:spPr bwMode="auto">
          <a:xfrm>
            <a:off x="107950" y="1196975"/>
            <a:ext cx="4786313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5083" t="11852" r="38832" b="5141"/>
          <a:stretch>
            <a:fillRect/>
          </a:stretch>
        </p:blipFill>
        <p:spPr>
          <a:xfrm>
            <a:off x="5195888" y="1916113"/>
            <a:ext cx="3767137" cy="338455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D4005B-F4E3-41AF-8B6F-373770C13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Загальна інформація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 школу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0243" name="Объект 2"/>
          <p:cNvSpPr>
            <a:spLocks noGrp="1" noChangeArrowheads="1"/>
          </p:cNvSpPr>
          <p:nvPr>
            <p:ph idx="1"/>
          </p:nvPr>
        </p:nvSpPr>
        <p:spPr>
          <a:xfrm>
            <a:off x="323850" y="1412875"/>
            <a:ext cx="8686800" cy="4525963"/>
          </a:xfrm>
        </p:spPr>
        <p:txBody>
          <a:bodyPr/>
          <a:lstStyle/>
          <a:p>
            <a:pPr eaLnBrk="1" hangingPunct="1"/>
            <a:r>
              <a:rPr lang="uk-UA" altLang="uk-UA" sz="2800" smtClean="0">
                <a:solidFill>
                  <a:schemeClr val="tx1"/>
                </a:solidFill>
              </a:rPr>
              <a:t>Будівля прийнята в експлуатацію в 1967р.</a:t>
            </a:r>
          </a:p>
          <a:p>
            <a:pPr eaLnBrk="1" hangingPunct="1"/>
            <a:r>
              <a:rPr lang="uk-UA" altLang="uk-UA" sz="2800" smtClean="0">
                <a:solidFill>
                  <a:schemeClr val="tx1"/>
                </a:solidFill>
              </a:rPr>
              <a:t>Земельна ділянка має площу 3,6 га</a:t>
            </a:r>
          </a:p>
          <a:p>
            <a:pPr eaLnBrk="1" hangingPunct="1"/>
            <a:r>
              <a:rPr lang="uk-UA" altLang="uk-UA" sz="2800" smtClean="0">
                <a:solidFill>
                  <a:schemeClr val="tx1"/>
                </a:solidFill>
              </a:rPr>
              <a:t>Педагогічних працівників – 19</a:t>
            </a:r>
          </a:p>
          <a:p>
            <a:pPr eaLnBrk="1" hangingPunct="1"/>
            <a:r>
              <a:rPr lang="uk-UA" altLang="uk-UA" sz="2800" smtClean="0">
                <a:solidFill>
                  <a:schemeClr val="tx1"/>
                </a:solidFill>
              </a:rPr>
              <a:t>Обслуговуючого персоналу – 9 </a:t>
            </a:r>
          </a:p>
          <a:p>
            <a:pPr eaLnBrk="1" hangingPunct="1"/>
            <a:r>
              <a:rPr lang="uk-UA" altLang="uk-UA" sz="2800" smtClean="0">
                <a:solidFill>
                  <a:schemeClr val="tx1"/>
                </a:solidFill>
              </a:rPr>
              <a:t>Учнів 1-9 класів – 79 </a:t>
            </a:r>
          </a:p>
          <a:p>
            <a:pPr eaLnBrk="1" hangingPunct="1"/>
            <a:r>
              <a:rPr lang="uk-UA" altLang="uk-UA" sz="2800" smtClean="0">
                <a:solidFill>
                  <a:schemeClr val="tx1"/>
                </a:solidFill>
              </a:rPr>
              <a:t>Вихованців дошкільної групи – 16</a:t>
            </a:r>
          </a:p>
          <a:p>
            <a:pPr eaLnBrk="1" hangingPunct="1"/>
            <a:r>
              <a:rPr lang="uk-UA" altLang="uk-UA" sz="2800" smtClean="0">
                <a:solidFill>
                  <a:schemeClr val="tx1"/>
                </a:solidFill>
              </a:rPr>
              <a:t>Середня наповнюваність класів – 9 учнів</a:t>
            </a:r>
          </a:p>
          <a:p>
            <a:pPr algn="just" eaLnBrk="1" hangingPunct="1"/>
            <a:endParaRPr lang="uk-UA" altLang="uk-UA" smtClean="0"/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C477DF-7DFB-47FE-A951-D127FB307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«Життя учителя –дитинства передзвін, налитий сонцем нехай буде він!» </a:t>
            </a:r>
            <a:endParaRPr lang="uk-UA" dirty="0"/>
          </a:p>
        </p:txBody>
      </p:sp>
      <p:pic>
        <p:nvPicPr>
          <p:cNvPr id="39939" name="Рисунок 4"/>
          <p:cNvPicPr>
            <a:picLocks noChangeAspect="1" noChangeArrowheads="1"/>
          </p:cNvPicPr>
          <p:nvPr/>
        </p:nvPicPr>
        <p:blipFill>
          <a:blip r:embed="rId2" cstate="print"/>
          <a:srcRect l="-2769" t="-41653" r="8582" b="22273"/>
          <a:stretch>
            <a:fillRect/>
          </a:stretch>
        </p:blipFill>
        <p:spPr bwMode="auto">
          <a:xfrm>
            <a:off x="-107950" y="-387350"/>
            <a:ext cx="46085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3"/>
          <p:cNvPicPr>
            <a:picLocks noChangeAspect="1" noChangeArrowheads="1"/>
          </p:cNvPicPr>
          <p:nvPr/>
        </p:nvPicPr>
        <p:blipFill>
          <a:blip r:embed="rId3" cstate="print"/>
          <a:srcRect t="25850" r="999" b="11150"/>
          <a:stretch>
            <a:fillRect/>
          </a:stretch>
        </p:blipFill>
        <p:spPr bwMode="auto">
          <a:xfrm>
            <a:off x="4640263" y="1844675"/>
            <a:ext cx="4227512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4F0CC4-CDF1-4A0D-94E1-23B00C11A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908720"/>
            <a:ext cx="8686800" cy="38668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Виставка осінніх фантазій «Щедрі дари осені»</a:t>
            </a:r>
            <a:br>
              <a:rPr lang="uk-UA" dirty="0">
                <a:effectLst/>
              </a:rPr>
            </a:br>
            <a:endParaRPr lang="uk-UA" dirty="0"/>
          </a:p>
        </p:txBody>
      </p:sp>
      <p:pic>
        <p:nvPicPr>
          <p:cNvPr id="40963" name="Рисунок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250" t="16444" r="33833" b="20297"/>
          <a:stretch>
            <a:fillRect/>
          </a:stretch>
        </p:blipFill>
        <p:spPr>
          <a:xfrm>
            <a:off x="17463" y="1557338"/>
            <a:ext cx="4699000" cy="3527425"/>
          </a:xfrm>
          <a:noFill/>
        </p:spPr>
      </p:pic>
      <p:pic>
        <p:nvPicPr>
          <p:cNvPr id="40964" name="Рисунок 5"/>
          <p:cNvPicPr>
            <a:picLocks noChangeAspect="1" noChangeArrowheads="1"/>
          </p:cNvPicPr>
          <p:nvPr/>
        </p:nvPicPr>
        <p:blipFill>
          <a:blip r:embed="rId3" cstate="print"/>
          <a:srcRect l="19250" t="24496" r="37666" b="22963"/>
          <a:stretch>
            <a:fillRect/>
          </a:stretch>
        </p:blipFill>
        <p:spPr bwMode="auto">
          <a:xfrm>
            <a:off x="5008563" y="2276475"/>
            <a:ext cx="3983037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F84AEB-73B9-4D3D-BDC8-4A18F1124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День козацтва. Посвята в козачата «Степ і воля – козацька доля» </a:t>
            </a:r>
            <a:endParaRPr lang="uk-UA" dirty="0"/>
          </a:p>
        </p:txBody>
      </p:sp>
      <p:pic>
        <p:nvPicPr>
          <p:cNvPr id="41987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412875"/>
            <a:ext cx="4608513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2988" y="2060575"/>
            <a:ext cx="4103687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1725AB-9887-45E7-AE0F-03108C741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конкурс-фестиваль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звитяги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» </a:t>
            </a:r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43011" name="Рисунок 3"/>
          <p:cNvPicPr>
            <a:picLocks noChangeAspect="1" noChangeArrowheads="1"/>
          </p:cNvPicPr>
          <p:nvPr/>
        </p:nvPicPr>
        <p:blipFill>
          <a:blip r:embed="rId2" cstate="print"/>
          <a:srcRect r="1820" b="10403"/>
          <a:stretch>
            <a:fillRect/>
          </a:stretch>
        </p:blipFill>
        <p:spPr bwMode="auto">
          <a:xfrm>
            <a:off x="155575" y="1196975"/>
            <a:ext cx="47767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5"/>
          <p:cNvPicPr>
            <a:picLocks noChangeAspect="1" noChangeArrowheads="1"/>
          </p:cNvPicPr>
          <p:nvPr/>
        </p:nvPicPr>
        <p:blipFill>
          <a:blip r:embed="rId3" cstate="print"/>
          <a:srcRect l="7291" t="-2" r="12029" b="17805"/>
          <a:stretch>
            <a:fillRect/>
          </a:stretch>
        </p:blipFill>
        <p:spPr bwMode="auto">
          <a:xfrm>
            <a:off x="5032375" y="1916113"/>
            <a:ext cx="39846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EF098D-81C2-4DE9-8B24-FF75F1C6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Шкільний захід «День української </a:t>
            </a:r>
            <a:r>
              <a:rPr lang="uk-UA" dirty="0" smtClean="0">
                <a:effectLst/>
              </a:rPr>
              <a:t>писемності </a:t>
            </a:r>
            <a:r>
              <a:rPr lang="uk-UA" dirty="0">
                <a:effectLst/>
              </a:rPr>
              <a:t>та мови»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/>
          <a:srcRect l="53275" t="25928" r="34038" b="44901"/>
          <a:stretch>
            <a:fillRect/>
          </a:stretch>
        </p:blipFill>
        <p:spPr bwMode="auto">
          <a:xfrm>
            <a:off x="468313" y="1412875"/>
            <a:ext cx="395922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 cstate="print"/>
          <a:srcRect l="27499" t="25926" r="59813" b="43362"/>
          <a:stretch>
            <a:fillRect/>
          </a:stretch>
        </p:blipFill>
        <p:spPr bwMode="auto">
          <a:xfrm>
            <a:off x="4748213" y="1808163"/>
            <a:ext cx="3960812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E27515-4F32-4459-B757-926B1484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Радіодиктанті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єдності-2022</a:t>
            </a:r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45059" name="Рисунок 2"/>
          <p:cNvPicPr>
            <a:picLocks noChangeAspect="1" noChangeArrowheads="1"/>
          </p:cNvPicPr>
          <p:nvPr/>
        </p:nvPicPr>
        <p:blipFill>
          <a:blip r:embed="rId2" cstate="print"/>
          <a:srcRect l="32111" t="56766" r="53354" b="17946"/>
          <a:stretch>
            <a:fillRect/>
          </a:stretch>
        </p:blipFill>
        <p:spPr bwMode="auto">
          <a:xfrm>
            <a:off x="334963" y="1568450"/>
            <a:ext cx="4597400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758" t="37543" r="38914" b="46843"/>
          <a:stretch>
            <a:fillRect/>
          </a:stretch>
        </p:blipFill>
        <p:spPr>
          <a:xfrm>
            <a:off x="5170488" y="2205038"/>
            <a:ext cx="3821112" cy="3168650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BDA819-EC27-4F01-8131-F6729FB1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безпеки дорожнього руху</a:t>
            </a:r>
            <a:r>
              <a:rPr lang="uk-UA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46083" name="Рисунок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815" t="2977" r="28714" b="7443"/>
          <a:stretch>
            <a:fillRect/>
          </a:stretch>
        </p:blipFill>
        <p:spPr>
          <a:xfrm>
            <a:off x="90488" y="1125538"/>
            <a:ext cx="4514850" cy="3959225"/>
          </a:xfrm>
          <a:noFill/>
        </p:spPr>
      </p:pic>
      <p:pic>
        <p:nvPicPr>
          <p:cNvPr id="46084" name="Рисунок 5"/>
          <p:cNvPicPr>
            <a:picLocks noChangeAspect="1" noChangeArrowheads="1"/>
          </p:cNvPicPr>
          <p:nvPr/>
        </p:nvPicPr>
        <p:blipFill>
          <a:blip r:embed="rId3" cstate="print"/>
          <a:srcRect l="7573" t="16180" r="23180" b="6924"/>
          <a:stretch>
            <a:fillRect/>
          </a:stretch>
        </p:blipFill>
        <p:spPr bwMode="auto">
          <a:xfrm>
            <a:off x="4740275" y="2060575"/>
            <a:ext cx="43243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359004-48E5-489D-A961-667E54CA5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День Гідності і Свободи «Україна – країна нескорених» </a:t>
            </a:r>
            <a:endParaRPr lang="uk-UA" dirty="0"/>
          </a:p>
        </p:txBody>
      </p:sp>
      <p:pic>
        <p:nvPicPr>
          <p:cNvPr id="47107" name="Picture 2" descr="Возможно, это изображение 14 человек и люди стоят"/>
          <p:cNvPicPr>
            <a:picLocks noChangeAspect="1" noChangeArrowheads="1"/>
          </p:cNvPicPr>
          <p:nvPr/>
        </p:nvPicPr>
        <p:blipFill>
          <a:blip r:embed="rId2" cstate="print"/>
          <a:srcRect l="11797" t="10518" r="11932" b="6371"/>
          <a:stretch>
            <a:fillRect/>
          </a:stretch>
        </p:blipFill>
        <p:spPr bwMode="auto">
          <a:xfrm>
            <a:off x="306388" y="1298575"/>
            <a:ext cx="4265612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Возможно, это изображение 6 человек, свеча и текст"/>
          <p:cNvPicPr>
            <a:picLocks noChangeAspect="1" noChangeArrowheads="1"/>
          </p:cNvPicPr>
          <p:nvPr/>
        </p:nvPicPr>
        <p:blipFill>
          <a:blip r:embed="rId3" cstate="print"/>
          <a:srcRect l="5341" t="5064" r="6435" b="10255"/>
          <a:stretch>
            <a:fillRect/>
          </a:stretch>
        </p:blipFill>
        <p:spPr bwMode="auto">
          <a:xfrm>
            <a:off x="4948238" y="1916113"/>
            <a:ext cx="4056062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7181E7-ADD2-463B-BAAB-87FB27930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«Голодомор </a:t>
            </a:r>
            <a:r>
              <a:rPr lang="uk-UA" dirty="0" smtClean="0">
                <a:effectLst/>
              </a:rPr>
              <a:t> </a:t>
            </a:r>
            <a:r>
              <a:rPr lang="uk-UA" dirty="0">
                <a:effectLst/>
              </a:rPr>
              <a:t>1932-1933 </a:t>
            </a:r>
            <a:r>
              <a:rPr lang="uk-UA" dirty="0" smtClean="0">
                <a:effectLst/>
              </a:rPr>
              <a:t>років </a:t>
            </a:r>
            <a:r>
              <a:rPr lang="uk-UA" dirty="0">
                <a:effectLst/>
              </a:rPr>
              <a:t>– біль серця всієї України» </a:t>
            </a:r>
            <a:endParaRPr lang="uk-UA" dirty="0"/>
          </a:p>
        </p:txBody>
      </p:sp>
      <p:pic>
        <p:nvPicPr>
          <p:cNvPr id="48131" name="Рисунок 3"/>
          <p:cNvPicPr>
            <a:picLocks noChangeAspect="1" noChangeArrowheads="1"/>
          </p:cNvPicPr>
          <p:nvPr/>
        </p:nvPicPr>
        <p:blipFill>
          <a:blip r:embed="rId2" cstate="print"/>
          <a:srcRect t="32130" r="-710"/>
          <a:stretch>
            <a:fillRect/>
          </a:stretch>
        </p:blipFill>
        <p:spPr bwMode="auto">
          <a:xfrm>
            <a:off x="107950" y="1412875"/>
            <a:ext cx="4824413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Рисунок 6"/>
          <p:cNvPicPr>
            <a:picLocks noChangeAspect="1" noChangeArrowheads="1"/>
          </p:cNvPicPr>
          <p:nvPr/>
        </p:nvPicPr>
        <p:blipFill>
          <a:blip r:embed="rId3" cstate="print"/>
          <a:srcRect l="21584" t="16296" r="46500" b="11259"/>
          <a:stretch>
            <a:fillRect/>
          </a:stretch>
        </p:blipFill>
        <p:spPr bwMode="auto">
          <a:xfrm>
            <a:off x="5076825" y="1989138"/>
            <a:ext cx="3911600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2B6FDA-E6A2-4466-A175-CAEA8DBBF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 </a:t>
            </a:r>
            <a:br>
              <a:rPr lang="uk-UA" dirty="0">
                <a:effectLst/>
              </a:rPr>
            </a:br>
            <a:r>
              <a:rPr lang="uk-UA" dirty="0">
                <a:effectLst/>
              </a:rPr>
              <a:t>День Збройних сил України «Дякуємо </a:t>
            </a:r>
            <a:r>
              <a:rPr lang="uk-UA" dirty="0" smtClean="0">
                <a:effectLst/>
              </a:rPr>
              <a:t>вам, </a:t>
            </a:r>
            <a:r>
              <a:rPr lang="uk-UA" dirty="0">
                <a:effectLst/>
              </a:rPr>
              <a:t>наші захисники» </a:t>
            </a:r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C3EFE93-50C6-4E1C-B6E2-F4E31E5CE6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72" b="2548"/>
          <a:stretch/>
        </p:blipFill>
        <p:spPr>
          <a:xfrm>
            <a:off x="250825" y="1628775"/>
            <a:ext cx="4392613" cy="331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6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133600"/>
            <a:ext cx="39608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AC1697-C662-4160-A45B-9180A8531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1150"/>
            <a:ext cx="8686800" cy="841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Мережа класів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F50052E6-BB65-43CF-B572-0C0929819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1639" y="1150938"/>
            <a:ext cx="5635899" cy="5026025"/>
          </a:xfrm>
        </p:spPr>
        <p:txBody>
          <a:bodyPr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>
                <a:solidFill>
                  <a:schemeClr val="tx1"/>
                </a:solidFill>
              </a:rPr>
              <a:t> У школі навчаються  95 </a:t>
            </a:r>
            <a:r>
              <a:rPr lang="uk-UA" dirty="0" smtClean="0">
                <a:solidFill>
                  <a:schemeClr val="tx1"/>
                </a:solidFill>
              </a:rPr>
              <a:t>учнів:                                                                                        </a:t>
            </a:r>
            <a:endParaRPr lang="uk-UA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dirty="0">
                <a:solidFill>
                  <a:schemeClr val="tx1"/>
                </a:solidFill>
              </a:rPr>
              <a:t>1 клас –   9 учнів                                                      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dirty="0">
                <a:solidFill>
                  <a:schemeClr val="tx1"/>
                </a:solidFill>
              </a:rPr>
              <a:t>2 клас –  11 учнів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dirty="0">
                <a:solidFill>
                  <a:schemeClr val="tx1"/>
                </a:solidFill>
              </a:rPr>
              <a:t>3 клас –  7 учнів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dirty="0">
                <a:solidFill>
                  <a:schemeClr val="tx1"/>
                </a:solidFill>
              </a:rPr>
              <a:t>4 клас –7 учнів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dirty="0">
                <a:solidFill>
                  <a:schemeClr val="tx1"/>
                </a:solidFill>
              </a:rPr>
              <a:t>5 клас – 9 учнів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dirty="0">
                <a:solidFill>
                  <a:schemeClr val="tx1"/>
                </a:solidFill>
              </a:rPr>
              <a:t>6 клас – 13 учнів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dirty="0">
                <a:solidFill>
                  <a:schemeClr val="tx1"/>
                </a:solidFill>
              </a:rPr>
              <a:t>7 клас – 10 учнів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dirty="0">
                <a:solidFill>
                  <a:schemeClr val="tx1"/>
                </a:solidFill>
              </a:rPr>
              <a:t>8 клас –7 учнів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dirty="0">
                <a:solidFill>
                  <a:schemeClr val="tx1"/>
                </a:solidFill>
              </a:rPr>
              <a:t>9 клас – 6 учнів                                     </a:t>
            </a:r>
            <a:r>
              <a:rPr lang="uk-UA" dirty="0" smtClean="0">
                <a:solidFill>
                  <a:schemeClr val="tx1"/>
                </a:solidFill>
              </a:rPr>
              <a:t>Дошкільна група </a:t>
            </a:r>
            <a:r>
              <a:rPr lang="uk-UA" dirty="0">
                <a:solidFill>
                  <a:schemeClr val="tx1"/>
                </a:solidFill>
              </a:rPr>
              <a:t>– 16 вихованців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9FD774D9-3E65-4ACE-893E-670AF7730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6400" y="2060575"/>
            <a:ext cx="1992313" cy="1368425"/>
          </a:xfrm>
        </p:spPr>
        <p:txBody>
          <a:bodyPr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>
                <a:solidFill>
                  <a:schemeClr val="tx1"/>
                </a:solidFill>
              </a:rPr>
              <a:t>Разом у НВК – 95 дітей.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uk-UA" dirty="0"/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F2BDD2-7A5E-4C4F-A32B-39921F750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«Українські народні обереги. Хустка» </a:t>
            </a:r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E60245B-D0B9-4B0D-AC7E-AA609F90E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412875"/>
            <a:ext cx="4608512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2106D49-DE9A-4F24-A2E4-6B62B17C2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2276475"/>
            <a:ext cx="3949700" cy="310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408F0A-6151-40E2-BAB3-D3BC311B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ярмарок до Дня волонтера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51203" name="Місце для вмісту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5120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87500"/>
            <a:ext cx="4627563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Рисунок 9"/>
          <p:cNvPicPr>
            <a:picLocks noChangeAspect="1" noChangeArrowheads="1"/>
          </p:cNvPicPr>
          <p:nvPr/>
        </p:nvPicPr>
        <p:blipFill>
          <a:blip r:embed="rId3" cstate="print"/>
          <a:srcRect t="14162" b="25874"/>
          <a:stretch>
            <a:fillRect/>
          </a:stretch>
        </p:blipFill>
        <p:spPr bwMode="auto">
          <a:xfrm>
            <a:off x="5253038" y="2078038"/>
            <a:ext cx="35845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77C079-EC7C-4E31-808C-8A2A94499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>
                <a:effectLst/>
              </a:rPr>
              <a:t>«Казкова </a:t>
            </a:r>
            <a:r>
              <a:rPr lang="uk-UA" dirty="0">
                <a:effectLst/>
              </a:rPr>
              <a:t>зустріч із Святим Миколаєм» </a:t>
            </a:r>
            <a:endParaRPr lang="uk-UA" dirty="0"/>
          </a:p>
        </p:txBody>
      </p:sp>
      <p:pic>
        <p:nvPicPr>
          <p:cNvPr id="52227" name="Рисунок 3"/>
          <p:cNvPicPr>
            <a:picLocks noChangeAspect="1" noChangeArrowheads="1"/>
          </p:cNvPicPr>
          <p:nvPr/>
        </p:nvPicPr>
        <p:blipFill>
          <a:blip r:embed="rId2" cstate="print"/>
          <a:srcRect l="22833" t="19260" r="7167" b="9480"/>
          <a:stretch>
            <a:fillRect/>
          </a:stretch>
        </p:blipFill>
        <p:spPr bwMode="auto">
          <a:xfrm>
            <a:off x="446088" y="1196975"/>
            <a:ext cx="8251825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A198D4-A4F8-4E00-82B3-EB91F661F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« Ой радуйся земле, Син Божий народився» </a:t>
            </a:r>
            <a:endParaRPr lang="uk-UA" dirty="0"/>
          </a:p>
        </p:txBody>
      </p:sp>
      <p:pic>
        <p:nvPicPr>
          <p:cNvPr id="53251" name="Рисунок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7788"/>
            <a:ext cx="4537075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1888" y="2133600"/>
            <a:ext cx="40036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F827FD-FF82-464B-B0A0-8E4C3D06B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 Різдвяний вертеп</a:t>
            </a:r>
            <a:r>
              <a:rPr lang="uk-UA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54275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1125538"/>
            <a:ext cx="482758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75" y="1773238"/>
            <a:ext cx="39179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Швидкий перехід до слайда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941168"/>
            <a:ext cx="22987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5FA9B3-B7C4-4853-9045-C74ECE9E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майстер-клас з виготовлення ялинкових прикрас</a:t>
            </a:r>
            <a:endParaRPr lang="uk-UA" dirty="0"/>
          </a:p>
        </p:txBody>
      </p:sp>
      <p:pic>
        <p:nvPicPr>
          <p:cNvPr id="55299" name="Рисунок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12875"/>
            <a:ext cx="4897437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Рисунок 3"/>
          <p:cNvPicPr>
            <a:picLocks noChangeAspect="1" noChangeArrowheads="1"/>
          </p:cNvPicPr>
          <p:nvPr/>
        </p:nvPicPr>
        <p:blipFill>
          <a:blip r:embed="rId3" cstate="print"/>
          <a:srcRect t="14301" b="25850"/>
          <a:stretch>
            <a:fillRect/>
          </a:stretch>
        </p:blipFill>
        <p:spPr bwMode="auto">
          <a:xfrm>
            <a:off x="5316538" y="2276475"/>
            <a:ext cx="367188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116A7A-CE6E-4A06-9C66-767431F3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>
                <a:effectLst/>
              </a:rPr>
              <a:t>«День </a:t>
            </a:r>
            <a:r>
              <a:rPr lang="uk-UA" dirty="0">
                <a:effectLst/>
              </a:rPr>
              <a:t>Соборності України – соборність наших душ» </a:t>
            </a:r>
            <a:endParaRPr lang="uk-UA" dirty="0"/>
          </a:p>
        </p:txBody>
      </p:sp>
      <p:pic>
        <p:nvPicPr>
          <p:cNvPr id="56323" name="Рисунок 18" descr="4"/>
          <p:cNvPicPr>
            <a:picLocks noChangeAspect="1" noChangeArrowheads="1"/>
          </p:cNvPicPr>
          <p:nvPr/>
        </p:nvPicPr>
        <p:blipFill>
          <a:blip r:embed="rId2" cstate="print"/>
          <a:srcRect l="2" r="-569" b="33907"/>
          <a:stretch>
            <a:fillRect/>
          </a:stretch>
        </p:blipFill>
        <p:spPr bwMode="auto">
          <a:xfrm>
            <a:off x="250825" y="1465263"/>
            <a:ext cx="475297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Рисунок 18" descr="4"/>
          <p:cNvPicPr>
            <a:picLocks noChangeAspect="1" noChangeArrowheads="1"/>
          </p:cNvPicPr>
          <p:nvPr/>
        </p:nvPicPr>
        <p:blipFill>
          <a:blip r:embed="rId2" cstate="print"/>
          <a:srcRect l="67085" t="70268" r="967" b="-2521"/>
          <a:stretch>
            <a:fillRect/>
          </a:stretch>
        </p:blipFill>
        <p:spPr bwMode="auto">
          <a:xfrm>
            <a:off x="5219700" y="2276475"/>
            <a:ext cx="36734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9C33D8-02D6-43FD-A9BA-2DA958F64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47" y="404664"/>
            <a:ext cx="8686800" cy="84124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виховна година «Трагедія Крут: крізь призму минулого і сучасного</a:t>
            </a:r>
            <a:r>
              <a:rPr lang="uk-UA" dirty="0" smtClean="0">
                <a:effectLst/>
              </a:rPr>
              <a:t>» </a:t>
            </a:r>
            <a:r>
              <a:rPr lang="uk-UA" dirty="0">
                <a:effectLst/>
              </a:rPr>
              <a:t/>
            </a:r>
            <a:br>
              <a:rPr lang="uk-UA" dirty="0">
                <a:effectLst/>
              </a:rPr>
            </a:br>
            <a:endParaRPr lang="uk-UA" dirty="0"/>
          </a:p>
        </p:txBody>
      </p:sp>
      <p:pic>
        <p:nvPicPr>
          <p:cNvPr id="57347" name="Рисунок 17" descr="5"/>
          <p:cNvPicPr>
            <a:picLocks noChangeAspect="1" noChangeArrowheads="1"/>
          </p:cNvPicPr>
          <p:nvPr/>
        </p:nvPicPr>
        <p:blipFill>
          <a:blip r:embed="rId2" cstate="print"/>
          <a:srcRect r="50568" b="1891"/>
          <a:stretch>
            <a:fillRect/>
          </a:stretch>
        </p:blipFill>
        <p:spPr bwMode="auto">
          <a:xfrm>
            <a:off x="179388" y="1246188"/>
            <a:ext cx="4752975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Рисунок 17" descr="5"/>
          <p:cNvPicPr>
            <a:picLocks noChangeAspect="1" noChangeArrowheads="1"/>
          </p:cNvPicPr>
          <p:nvPr/>
        </p:nvPicPr>
        <p:blipFill>
          <a:blip r:embed="rId2" cstate="print"/>
          <a:srcRect l="48782" t="18927" r="609" b="9125"/>
          <a:stretch>
            <a:fillRect/>
          </a:stretch>
        </p:blipFill>
        <p:spPr bwMode="auto">
          <a:xfrm>
            <a:off x="5076825" y="2133600"/>
            <a:ext cx="3887788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BD04EB-E0DB-40D0-9054-206EB97E9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2" y="200064"/>
            <a:ext cx="8686800" cy="84124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Зустріч із воїном: «наш випускник – наш захисник!»</a:t>
            </a:r>
          </a:p>
        </p:txBody>
      </p:sp>
      <p:pic>
        <p:nvPicPr>
          <p:cNvPr id="58371" name="Рисунок 16" descr="6"/>
          <p:cNvPicPr>
            <a:picLocks noChangeAspect="1" noChangeArrowheads="1"/>
          </p:cNvPicPr>
          <p:nvPr/>
        </p:nvPicPr>
        <p:blipFill>
          <a:blip r:embed="rId2" cstate="print"/>
          <a:srcRect t="11829" r="50517" b="7744"/>
          <a:stretch>
            <a:fillRect/>
          </a:stretch>
        </p:blipFill>
        <p:spPr bwMode="auto">
          <a:xfrm>
            <a:off x="468313" y="1484313"/>
            <a:ext cx="439102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Рисунок 16" descr="6"/>
          <p:cNvPicPr>
            <a:picLocks noChangeAspect="1" noChangeArrowheads="1"/>
          </p:cNvPicPr>
          <p:nvPr/>
        </p:nvPicPr>
        <p:blipFill>
          <a:blip r:embed="rId2" cstate="print"/>
          <a:srcRect l="51178" r="-661" b="56012"/>
          <a:stretch>
            <a:fillRect/>
          </a:stretch>
        </p:blipFill>
        <p:spPr bwMode="auto">
          <a:xfrm>
            <a:off x="5111750" y="1989138"/>
            <a:ext cx="403225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382464-BC31-4107-B504-8BB146B3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майстер-клас </a:t>
            </a:r>
            <a:r>
              <a:rPr lang="uk-UA" dirty="0" smtClean="0">
                <a:effectLst/>
              </a:rPr>
              <a:t>«Обереги </a:t>
            </a:r>
            <a:r>
              <a:rPr lang="uk-UA" dirty="0">
                <a:effectLst/>
              </a:rPr>
              <a:t>для  воїнів»</a:t>
            </a:r>
            <a:endParaRPr lang="uk-UA" dirty="0"/>
          </a:p>
        </p:txBody>
      </p:sp>
      <p:pic>
        <p:nvPicPr>
          <p:cNvPr id="59395" name="Рисунок 13" descr="9"/>
          <p:cNvPicPr>
            <a:picLocks noChangeAspect="1" noChangeArrowheads="1"/>
          </p:cNvPicPr>
          <p:nvPr/>
        </p:nvPicPr>
        <p:blipFill>
          <a:blip r:embed="rId2" cstate="print"/>
          <a:srcRect l="2" r="-569" b="39998"/>
          <a:stretch>
            <a:fillRect/>
          </a:stretch>
        </p:blipFill>
        <p:spPr bwMode="auto">
          <a:xfrm>
            <a:off x="155575" y="1298575"/>
            <a:ext cx="476091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Рисунок 13" descr="9"/>
          <p:cNvPicPr>
            <a:picLocks noChangeAspect="1" noChangeArrowheads="1"/>
          </p:cNvPicPr>
          <p:nvPr/>
        </p:nvPicPr>
        <p:blipFill>
          <a:blip r:embed="rId2" cstate="print"/>
          <a:srcRect l="33482" t="62637" r="33563" b="462"/>
          <a:stretch>
            <a:fillRect/>
          </a:stretch>
        </p:blipFill>
        <p:spPr bwMode="auto">
          <a:xfrm>
            <a:off x="5076825" y="2420938"/>
            <a:ext cx="39116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08C212-3599-40A5-A124-4681D10F9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60350"/>
            <a:ext cx="8686800" cy="5243513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     </a:t>
            </a:r>
            <a:r>
              <a:rPr lang="uk-UA" dirty="0">
                <a:solidFill>
                  <a:schemeClr val="tx1"/>
                </a:solidFill>
              </a:rPr>
              <a:t>Школою ведеться облік дітей і підлітків віком від 0 до 3 </a:t>
            </a:r>
            <a:r>
              <a:rPr lang="uk-UA" dirty="0" smtClean="0">
                <a:solidFill>
                  <a:schemeClr val="tx1"/>
                </a:solidFill>
              </a:rPr>
              <a:t>років та </a:t>
            </a:r>
            <a:r>
              <a:rPr lang="uk-UA" dirty="0">
                <a:solidFill>
                  <a:schemeClr val="tx1"/>
                </a:solidFill>
              </a:rPr>
              <a:t>від 3 до 18 років, які проживають на території обслуговування освітнього закладу. При досягненні </a:t>
            </a:r>
            <a:r>
              <a:rPr lang="uk-UA" dirty="0" smtClean="0">
                <a:solidFill>
                  <a:schemeClr val="tx1"/>
                </a:solidFill>
              </a:rPr>
              <a:t>3-річного </a:t>
            </a:r>
            <a:r>
              <a:rPr lang="uk-UA" dirty="0">
                <a:solidFill>
                  <a:schemeClr val="tx1"/>
                </a:solidFill>
              </a:rPr>
              <a:t>віку всі діти відвідують дошкільні навчальні заклади, </a:t>
            </a:r>
            <a:r>
              <a:rPr lang="uk-UA" dirty="0" smtClean="0">
                <a:solidFill>
                  <a:schemeClr val="tx1"/>
                </a:solidFill>
              </a:rPr>
              <a:t>6-річного </a:t>
            </a:r>
            <a:r>
              <a:rPr lang="uk-UA" dirty="0">
                <a:solidFill>
                  <a:schemeClr val="tx1"/>
                </a:solidFill>
              </a:rPr>
              <a:t>- охоплені навчанням у закладі освіти.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>
                <a:solidFill>
                  <a:schemeClr val="tx1"/>
                </a:solidFill>
              </a:rPr>
              <a:t>     У НВК навчаються діти, які приживають у     с. Мости (26 дітей). Для них організовано підвіз автобусом «Школярик». </a:t>
            </a:r>
            <a:endParaRPr lang="uk-UA" sz="1800" dirty="0">
              <a:solidFill>
                <a:schemeClr val="tx1"/>
              </a:solidFill>
            </a:endParaRPr>
          </a:p>
          <a:p>
            <a:pPr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uk-UA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8FA2F1-808E-429F-AE00-FDFCF83E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благодійний ярмарок на підтримку ЗСУ    </a:t>
            </a:r>
            <a:r>
              <a:rPr lang="uk-UA" dirty="0" smtClean="0">
                <a:effectLst/>
              </a:rPr>
              <a:t>«Разом </a:t>
            </a:r>
            <a:r>
              <a:rPr lang="uk-UA" dirty="0">
                <a:effectLst/>
              </a:rPr>
              <a:t>до перемоги»</a:t>
            </a:r>
            <a:br>
              <a:rPr lang="uk-UA" dirty="0">
                <a:effectLst/>
              </a:rPr>
            </a:br>
            <a:endParaRPr lang="uk-UA" dirty="0"/>
          </a:p>
        </p:txBody>
      </p:sp>
      <p:pic>
        <p:nvPicPr>
          <p:cNvPr id="60419" name="Рисунок 12" descr="10"/>
          <p:cNvPicPr>
            <a:picLocks noChangeAspect="1" noChangeArrowheads="1"/>
          </p:cNvPicPr>
          <p:nvPr/>
        </p:nvPicPr>
        <p:blipFill>
          <a:blip r:embed="rId2" cstate="print"/>
          <a:srcRect t="51878" r="49561" b="2534"/>
          <a:stretch>
            <a:fillRect/>
          </a:stretch>
        </p:blipFill>
        <p:spPr bwMode="auto">
          <a:xfrm>
            <a:off x="158750" y="1298575"/>
            <a:ext cx="4392613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Рисунок 12" descr="10"/>
          <p:cNvPicPr>
            <a:picLocks noChangeAspect="1" noChangeArrowheads="1"/>
          </p:cNvPicPr>
          <p:nvPr/>
        </p:nvPicPr>
        <p:blipFill>
          <a:blip r:embed="rId2" cstate="print"/>
          <a:srcRect l="50603" b="65677"/>
          <a:stretch>
            <a:fillRect/>
          </a:stretch>
        </p:blipFill>
        <p:spPr bwMode="auto">
          <a:xfrm>
            <a:off x="4643438" y="2205038"/>
            <a:ext cx="450056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2F1AD0-70BB-49C6-AB42-F61EF31E3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акції «Яким я бачу майбутнє України після перемоги»</a:t>
            </a:r>
            <a:endParaRPr lang="uk-UA" dirty="0"/>
          </a:p>
        </p:txBody>
      </p:sp>
      <p:pic>
        <p:nvPicPr>
          <p:cNvPr id="61443" name="Рисунок 11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663" y="1293813"/>
            <a:ext cx="8086725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09B9AD-0C4C-4D78-BE89-EFD5401A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акція </a:t>
            </a:r>
            <a:r>
              <a:rPr lang="uk-UA" dirty="0" smtClean="0">
                <a:effectLst/>
              </a:rPr>
              <a:t>«Скринька </a:t>
            </a:r>
            <a:r>
              <a:rPr lang="uk-UA" dirty="0">
                <a:effectLst/>
              </a:rPr>
              <a:t>побажань для наших захисників»</a:t>
            </a:r>
            <a:endParaRPr lang="uk-UA" dirty="0"/>
          </a:p>
        </p:txBody>
      </p:sp>
      <p:pic>
        <p:nvPicPr>
          <p:cNvPr id="62467" name="Рисунок 10" descr="12"/>
          <p:cNvPicPr>
            <a:picLocks noChangeAspect="1" noChangeArrowheads="1"/>
          </p:cNvPicPr>
          <p:nvPr/>
        </p:nvPicPr>
        <p:blipFill>
          <a:blip r:embed="rId2" cstate="print"/>
          <a:srcRect l="51137" r="-569" b="50458"/>
          <a:stretch>
            <a:fillRect/>
          </a:stretch>
        </p:blipFill>
        <p:spPr bwMode="auto">
          <a:xfrm>
            <a:off x="334963" y="1628775"/>
            <a:ext cx="45243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Рисунок 10" descr="12"/>
          <p:cNvPicPr>
            <a:picLocks noChangeAspect="1" noChangeArrowheads="1"/>
          </p:cNvPicPr>
          <p:nvPr/>
        </p:nvPicPr>
        <p:blipFill>
          <a:blip r:embed="rId2" cstate="print"/>
          <a:srcRect l="51137" t="50763" r="-568" b="26039"/>
          <a:stretch>
            <a:fillRect/>
          </a:stretch>
        </p:blipFill>
        <p:spPr bwMode="auto">
          <a:xfrm>
            <a:off x="5003800" y="2276475"/>
            <a:ext cx="41402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8FF8F-50BA-4D3F-A05A-6C3069A8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err="1">
                <a:effectLst/>
              </a:rPr>
              <a:t>мовна</a:t>
            </a:r>
            <a:r>
              <a:rPr lang="uk-UA" dirty="0">
                <a:effectLst/>
              </a:rPr>
              <a:t> вікторина «Знавці рідної мови»</a:t>
            </a:r>
            <a:br>
              <a:rPr lang="uk-UA" dirty="0">
                <a:effectLst/>
              </a:rPr>
            </a:br>
            <a:endParaRPr lang="uk-UA" dirty="0"/>
          </a:p>
        </p:txBody>
      </p:sp>
      <p:pic>
        <p:nvPicPr>
          <p:cNvPr id="63491" name="Рисунок 7" descr="15"/>
          <p:cNvPicPr>
            <a:picLocks noChangeAspect="1" noChangeArrowheads="1"/>
          </p:cNvPicPr>
          <p:nvPr/>
        </p:nvPicPr>
        <p:blipFill>
          <a:blip r:embed="rId2" cstate="print"/>
          <a:srcRect t="17374" r="49147" b="977"/>
          <a:stretch>
            <a:fillRect/>
          </a:stretch>
        </p:blipFill>
        <p:spPr bwMode="auto">
          <a:xfrm>
            <a:off x="107950" y="1196975"/>
            <a:ext cx="4751388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Рисунок 7" descr="15"/>
          <p:cNvPicPr>
            <a:picLocks noChangeAspect="1" noChangeArrowheads="1"/>
          </p:cNvPicPr>
          <p:nvPr/>
        </p:nvPicPr>
        <p:blipFill>
          <a:blip r:embed="rId2" cstate="print"/>
          <a:srcRect l="51137" t="6212" b="-6972"/>
          <a:stretch>
            <a:fillRect/>
          </a:stretch>
        </p:blipFill>
        <p:spPr bwMode="auto">
          <a:xfrm>
            <a:off x="5200650" y="1773238"/>
            <a:ext cx="3787775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4D0C55-7728-44C1-A20A-987764C9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>
                <a:effectLst/>
              </a:rPr>
              <a:t>«Небесна </a:t>
            </a:r>
            <a:r>
              <a:rPr lang="uk-UA" dirty="0">
                <a:effectLst/>
              </a:rPr>
              <a:t>сотня у наших серцях» </a:t>
            </a:r>
            <a:endParaRPr lang="uk-UA" dirty="0"/>
          </a:p>
        </p:txBody>
      </p:sp>
      <p:pic>
        <p:nvPicPr>
          <p:cNvPr id="64515" name="Рисунок 6" descr="16"/>
          <p:cNvPicPr>
            <a:picLocks noChangeAspect="1" noChangeArrowheads="1"/>
          </p:cNvPicPr>
          <p:nvPr/>
        </p:nvPicPr>
        <p:blipFill>
          <a:blip r:embed="rId2" cstate="print"/>
          <a:srcRect t="66803" r="66518" b="122"/>
          <a:stretch>
            <a:fillRect/>
          </a:stretch>
        </p:blipFill>
        <p:spPr bwMode="auto">
          <a:xfrm>
            <a:off x="374650" y="1484313"/>
            <a:ext cx="42703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Рисунок 6" descr="16"/>
          <p:cNvPicPr>
            <a:picLocks noChangeAspect="1" noChangeArrowheads="1"/>
          </p:cNvPicPr>
          <p:nvPr/>
        </p:nvPicPr>
        <p:blipFill>
          <a:blip r:embed="rId2" cstate="print"/>
          <a:srcRect l="33995" t="76253" r="33527" b="-1059"/>
          <a:stretch>
            <a:fillRect/>
          </a:stretch>
        </p:blipFill>
        <p:spPr bwMode="auto">
          <a:xfrm>
            <a:off x="4759325" y="2276475"/>
            <a:ext cx="419735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2D3CEB-9783-400B-83C4-EDCACF7D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 День єднання України</a:t>
            </a:r>
            <a:endParaRPr lang="uk-UA" dirty="0"/>
          </a:p>
        </p:txBody>
      </p:sp>
      <p:pic>
        <p:nvPicPr>
          <p:cNvPr id="65539" name="Рисунок 5" descr="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84313"/>
            <a:ext cx="80645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EE061D-62C7-436A-B686-AFB1A8844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«Слово, пісне, душа  Кобзарева, ви – окраса і суть нашого  життя» </a:t>
            </a:r>
            <a:endParaRPr lang="uk-UA" dirty="0"/>
          </a:p>
        </p:txBody>
      </p:sp>
      <p:pic>
        <p:nvPicPr>
          <p:cNvPr id="66563" name="Рисунок 3" descr="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71600"/>
            <a:ext cx="4608512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Рисунок 3"/>
          <p:cNvPicPr>
            <a:picLocks noChangeAspect="1" noChangeArrowheads="1"/>
          </p:cNvPicPr>
          <p:nvPr/>
        </p:nvPicPr>
        <p:blipFill>
          <a:blip r:embed="rId3" cstate="print"/>
          <a:srcRect t="36349" b="17451"/>
          <a:stretch>
            <a:fillRect/>
          </a:stretch>
        </p:blipFill>
        <p:spPr bwMode="auto">
          <a:xfrm>
            <a:off x="4921250" y="2205038"/>
            <a:ext cx="40671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62E4D0-428F-4A57-8FA3-5E8168AE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марафон «Рік Незламності</a:t>
            </a:r>
            <a:r>
              <a:rPr lang="uk-UA" dirty="0" smtClean="0">
                <a:effectLst/>
              </a:rPr>
              <a:t>»</a:t>
            </a:r>
            <a:endParaRPr lang="uk-UA" dirty="0"/>
          </a:p>
        </p:txBody>
      </p:sp>
      <p:pic>
        <p:nvPicPr>
          <p:cNvPr id="67587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12875"/>
            <a:ext cx="828040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A2E6F3-F708-46B2-BFFC-3F194EF4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інформаційна година щодо діяльності ПВК «Редан</a:t>
            </a:r>
            <a:r>
              <a:rPr lang="uk-UA" dirty="0" smtClean="0">
                <a:effectLst/>
              </a:rPr>
              <a:t>»</a:t>
            </a:r>
            <a:endParaRPr lang="uk-UA" dirty="0"/>
          </a:p>
        </p:txBody>
      </p:sp>
      <p:pic>
        <p:nvPicPr>
          <p:cNvPr id="68611" name="Рисунок 1" descr="C:\Users\Admin\Desktop\Фотозвіт 2 семестр\21.png"/>
          <p:cNvPicPr>
            <a:picLocks noChangeAspect="1" noChangeArrowheads="1"/>
          </p:cNvPicPr>
          <p:nvPr/>
        </p:nvPicPr>
        <p:blipFill>
          <a:blip r:embed="rId2" cstate="print"/>
          <a:srcRect b="35771"/>
          <a:stretch>
            <a:fillRect/>
          </a:stretch>
        </p:blipFill>
        <p:spPr bwMode="auto">
          <a:xfrm>
            <a:off x="179388" y="1628775"/>
            <a:ext cx="460851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Рисунок 1" descr="C:\Users\Admin\Desktop\Фотозвіт 2 семестр\21.png"/>
          <p:cNvPicPr>
            <a:picLocks noChangeAspect="1" noChangeArrowheads="1"/>
          </p:cNvPicPr>
          <p:nvPr/>
        </p:nvPicPr>
        <p:blipFill>
          <a:blip r:embed="rId2" cstate="print"/>
          <a:srcRect l="51071" t="74568"/>
          <a:stretch>
            <a:fillRect/>
          </a:stretch>
        </p:blipFill>
        <p:spPr bwMode="auto">
          <a:xfrm>
            <a:off x="4932363" y="2565400"/>
            <a:ext cx="40322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EEBB6A-EB8F-4E26-A8B8-570AC4AD7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>
                <a:effectLst/>
              </a:rPr>
              <a:t>«Великдень </a:t>
            </a:r>
            <a:r>
              <a:rPr lang="uk-UA" dirty="0">
                <a:effectLst/>
              </a:rPr>
              <a:t>усіх нас на гостину просить» </a:t>
            </a:r>
            <a:endParaRPr lang="uk-UA" dirty="0"/>
          </a:p>
        </p:txBody>
      </p:sp>
      <p:pic>
        <p:nvPicPr>
          <p:cNvPr id="69635" name="Рисунок 3"/>
          <p:cNvPicPr>
            <a:picLocks noChangeAspect="1" noChangeArrowheads="1"/>
          </p:cNvPicPr>
          <p:nvPr/>
        </p:nvPicPr>
        <p:blipFill>
          <a:blip r:embed="rId2" cstate="print"/>
          <a:srcRect t="-3951" r="-433" b="12683"/>
          <a:stretch>
            <a:fillRect/>
          </a:stretch>
        </p:blipFill>
        <p:spPr bwMode="auto">
          <a:xfrm>
            <a:off x="266700" y="1292225"/>
            <a:ext cx="4521200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Рисунок 5"/>
          <p:cNvPicPr>
            <a:picLocks noChangeAspect="1" noChangeArrowheads="1"/>
          </p:cNvPicPr>
          <p:nvPr/>
        </p:nvPicPr>
        <p:blipFill>
          <a:blip r:embed="rId3" cstate="print"/>
          <a:srcRect l="24013" t="21651" b="3799"/>
          <a:stretch>
            <a:fillRect/>
          </a:stretch>
        </p:blipFill>
        <p:spPr bwMode="auto">
          <a:xfrm>
            <a:off x="4872038" y="2060575"/>
            <a:ext cx="407035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2939E3-DB34-4337-BF78-FB62837EB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Харчування дітей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8A25DD6-C9D1-4651-93F1-B3A5FCEC8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54163"/>
            <a:ext cx="8668072" cy="3890962"/>
          </a:xfrm>
          <a:extLst/>
        </p:spPr>
        <p:txBody>
          <a:bodyPr>
            <a:normAutofit fontScale="85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/>
              <a:t>     </a:t>
            </a:r>
            <a:r>
              <a:rPr lang="uk-UA" dirty="0">
                <a:solidFill>
                  <a:schemeClr val="tx1"/>
                </a:solidFill>
              </a:rPr>
              <a:t>З 01.05.2023 року безкоштовно харчувалися 9 </a:t>
            </a:r>
            <a:r>
              <a:rPr lang="uk-UA" dirty="0" smtClean="0">
                <a:solidFill>
                  <a:schemeClr val="tx1"/>
                </a:solidFill>
              </a:rPr>
              <a:t>   здобувачів </a:t>
            </a:r>
            <a:r>
              <a:rPr lang="uk-UA" dirty="0">
                <a:solidFill>
                  <a:schemeClr val="tx1"/>
                </a:solidFill>
              </a:rPr>
              <a:t>освіти  пільгових категорій (1-9 класів). Вартість обіду для учнів 1-9 класів -  55,00 грн.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Вартість </a:t>
            </a:r>
            <a:r>
              <a:rPr lang="uk-UA" dirty="0">
                <a:solidFill>
                  <a:schemeClr val="tx1"/>
                </a:solidFill>
              </a:rPr>
              <a:t>обіду </a:t>
            </a:r>
            <a:r>
              <a:rPr lang="uk-UA" dirty="0" smtClean="0">
                <a:solidFill>
                  <a:schemeClr val="tx1"/>
                </a:solidFill>
              </a:rPr>
              <a:t>для вихованців дошкільної </a:t>
            </a:r>
            <a:r>
              <a:rPr lang="uk-UA" dirty="0">
                <a:solidFill>
                  <a:schemeClr val="tx1"/>
                </a:solidFill>
              </a:rPr>
              <a:t>групи – </a:t>
            </a:r>
            <a:endParaRPr lang="uk-UA" dirty="0" smtClean="0">
              <a:solidFill>
                <a:schemeClr val="tx1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35,00 грн. Двоє </a:t>
            </a:r>
            <a:r>
              <a:rPr lang="uk-UA" dirty="0">
                <a:solidFill>
                  <a:schemeClr val="tx1"/>
                </a:solidFill>
              </a:rPr>
              <a:t>вихованців пільгових категорій </a:t>
            </a:r>
            <a:r>
              <a:rPr lang="uk-UA" dirty="0" smtClean="0">
                <a:solidFill>
                  <a:schemeClr val="tx1"/>
                </a:solidFill>
              </a:rPr>
              <a:t>харчувалися </a:t>
            </a:r>
            <a:r>
              <a:rPr lang="uk-UA" dirty="0">
                <a:solidFill>
                  <a:schemeClr val="tx1"/>
                </a:solidFill>
              </a:rPr>
              <a:t>безкоштовно</a:t>
            </a:r>
            <a:r>
              <a:rPr lang="uk-UA" dirty="0" smtClean="0">
                <a:solidFill>
                  <a:schemeClr val="tx1"/>
                </a:solidFill>
              </a:rPr>
              <a:t>. Всі інші – 50% (17,50 грн.) бюджетні кошти., 50% (17,50 грн.) батьківська плата, з </a:t>
            </a:r>
            <a:r>
              <a:rPr lang="uk-UA" dirty="0">
                <a:solidFill>
                  <a:schemeClr val="tx1"/>
                </a:solidFill>
              </a:rPr>
              <a:t>неї 50% безкоштовно - багатодітні сім</a:t>
            </a:r>
            <a:r>
              <a:rPr lang="en-US" dirty="0">
                <a:solidFill>
                  <a:schemeClr val="tx1"/>
                </a:solidFill>
              </a:rPr>
              <a:t>`</a:t>
            </a:r>
            <a:r>
              <a:rPr lang="uk-UA" dirty="0">
                <a:solidFill>
                  <a:schemeClr val="tx1"/>
                </a:solidFill>
              </a:rPr>
              <a:t>ї.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Всі </a:t>
            </a:r>
            <a:r>
              <a:rPr lang="uk-UA" dirty="0">
                <a:solidFill>
                  <a:schemeClr val="tx1"/>
                </a:solidFill>
              </a:rPr>
              <a:t>інші здобувачі освіти 1-9 класів мали можливість харчуватися за кошти батьків. </a:t>
            </a:r>
          </a:p>
        </p:txBody>
      </p:sp>
    </p:spTree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42CA1B-ECB5-4181-BA96-4EB9DC0A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«Вишиванка – це </a:t>
            </a:r>
            <a:r>
              <a:rPr lang="uk-UA" dirty="0" smtClean="0">
                <a:effectLst/>
              </a:rPr>
              <a:t>модно» </a:t>
            </a:r>
            <a:endParaRPr lang="uk-UA" dirty="0"/>
          </a:p>
        </p:txBody>
      </p:sp>
      <p:pic>
        <p:nvPicPr>
          <p:cNvPr id="70659" name="Рисунок 2"/>
          <p:cNvPicPr>
            <a:picLocks noChangeAspect="1" noChangeArrowheads="1"/>
          </p:cNvPicPr>
          <p:nvPr/>
        </p:nvPicPr>
        <p:blipFill>
          <a:blip r:embed="rId2" cstate="print"/>
          <a:srcRect l="24800" t="36000" r="48425" b="28999"/>
          <a:stretch>
            <a:fillRect/>
          </a:stretch>
        </p:blipFill>
        <p:spPr bwMode="auto">
          <a:xfrm>
            <a:off x="3419475" y="1484313"/>
            <a:ext cx="556895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Рисунок 3"/>
          <p:cNvPicPr>
            <a:picLocks noChangeAspect="1" noChangeArrowheads="1"/>
          </p:cNvPicPr>
          <p:nvPr/>
        </p:nvPicPr>
        <p:blipFill>
          <a:blip r:embed="rId3" cstate="print"/>
          <a:srcRect l="26375" t="19202" r="51962" b="9399"/>
          <a:stretch>
            <a:fillRect/>
          </a:stretch>
        </p:blipFill>
        <p:spPr bwMode="auto">
          <a:xfrm>
            <a:off x="301625" y="1484313"/>
            <a:ext cx="26146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2B1AFE-E950-45D4-AB32-0383902CF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>
                <a:effectLst/>
              </a:rPr>
              <a:t>Тиждень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безпеки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дорожнього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руху</a:t>
            </a:r>
            <a:r>
              <a:rPr lang="ru-RU" dirty="0">
                <a:effectLst/>
              </a:rPr>
              <a:t> «</a:t>
            </a:r>
            <a:r>
              <a:rPr lang="ru-RU" dirty="0" err="1">
                <a:effectLst/>
              </a:rPr>
              <a:t>Безпека</a:t>
            </a:r>
            <a:r>
              <a:rPr lang="ru-RU" dirty="0">
                <a:effectLst/>
              </a:rPr>
              <a:t> на дорогах в </a:t>
            </a:r>
            <a:r>
              <a:rPr lang="ru-RU" dirty="0" err="1">
                <a:effectLst/>
              </a:rPr>
              <a:t>умовах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воєнного</a:t>
            </a:r>
            <a:r>
              <a:rPr lang="ru-RU" dirty="0">
                <a:effectLst/>
              </a:rPr>
              <a:t> стану</a:t>
            </a:r>
            <a:r>
              <a:rPr lang="ru-RU" dirty="0" smtClean="0">
                <a:effectLst/>
              </a:rPr>
              <a:t>»</a:t>
            </a:r>
            <a:endParaRPr lang="uk-UA" dirty="0"/>
          </a:p>
        </p:txBody>
      </p:sp>
      <p:pic>
        <p:nvPicPr>
          <p:cNvPr id="71683" name="Рисунок 2"/>
          <p:cNvPicPr>
            <a:picLocks noChangeAspect="1" noChangeArrowheads="1"/>
          </p:cNvPicPr>
          <p:nvPr/>
        </p:nvPicPr>
        <p:blipFill>
          <a:blip r:embed="rId2" cstate="print"/>
          <a:srcRect l="18500" t="12201" r="53149" b="50000"/>
          <a:stretch>
            <a:fillRect/>
          </a:stretch>
        </p:blipFill>
        <p:spPr bwMode="auto">
          <a:xfrm>
            <a:off x="306388" y="1844675"/>
            <a:ext cx="455295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Рисунок 4"/>
          <p:cNvPicPr>
            <a:picLocks noChangeAspect="1" noChangeArrowheads="1"/>
          </p:cNvPicPr>
          <p:nvPr/>
        </p:nvPicPr>
        <p:blipFill>
          <a:blip r:embed="rId3" cstate="print"/>
          <a:srcRect l="18500" t="54201" r="41338" b="5202"/>
          <a:stretch>
            <a:fillRect/>
          </a:stretch>
        </p:blipFill>
        <p:spPr bwMode="auto">
          <a:xfrm>
            <a:off x="5003800" y="2312988"/>
            <a:ext cx="39846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11F4CF-9387-4C48-85F7-9B7A27D86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>
                <a:effectLst/>
              </a:rPr>
              <a:t>благодійний</a:t>
            </a:r>
            <a:r>
              <a:rPr lang="ru-RU" dirty="0">
                <a:effectLst/>
              </a:rPr>
              <a:t> концерт та ярмарок «</a:t>
            </a:r>
            <a:r>
              <a:rPr lang="ru-RU" dirty="0" err="1">
                <a:effectLst/>
              </a:rPr>
              <a:t>Матусю</a:t>
            </a:r>
            <a:r>
              <a:rPr lang="ru-RU" dirty="0">
                <a:effectLst/>
              </a:rPr>
              <a:t> моя </a:t>
            </a:r>
            <a:r>
              <a:rPr lang="ru-RU" dirty="0" err="1">
                <a:effectLst/>
              </a:rPr>
              <a:t>дорогенька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це</a:t>
            </a:r>
            <a:r>
              <a:rPr lang="ru-RU" dirty="0">
                <a:effectLst/>
              </a:rPr>
              <a:t> свято </a:t>
            </a:r>
            <a:r>
              <a:rPr lang="ru-RU" dirty="0" err="1">
                <a:effectLst/>
              </a:rPr>
              <a:t>даруємо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тобі</a:t>
            </a:r>
            <a:r>
              <a:rPr lang="ru-RU" dirty="0">
                <a:effectLst/>
              </a:rPr>
              <a:t>»</a:t>
            </a:r>
            <a:endParaRPr lang="uk-UA" dirty="0"/>
          </a:p>
        </p:txBody>
      </p:sp>
      <p:pic>
        <p:nvPicPr>
          <p:cNvPr id="72707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628775"/>
            <a:ext cx="460851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3638" y="2349500"/>
            <a:ext cx="4014787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6CE6C7-4F5B-435D-9C6C-310BA454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>
                <a:effectLst/>
              </a:rPr>
              <a:t>«Дитинство </a:t>
            </a:r>
            <a:r>
              <a:rPr lang="uk-UA" dirty="0">
                <a:effectLst/>
              </a:rPr>
              <a:t>під мирним небом» </a:t>
            </a:r>
            <a:endParaRPr lang="uk-UA" dirty="0"/>
          </a:p>
        </p:txBody>
      </p:sp>
      <p:pic>
        <p:nvPicPr>
          <p:cNvPr id="73731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84313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Рисунок 6"/>
          <p:cNvPicPr>
            <a:picLocks noChangeAspect="1" noChangeArrowheads="1"/>
          </p:cNvPicPr>
          <p:nvPr/>
        </p:nvPicPr>
        <p:blipFill>
          <a:blip r:embed="rId3" cstate="print"/>
          <a:srcRect r="1700" b="12160"/>
          <a:stretch>
            <a:fillRect/>
          </a:stretch>
        </p:blipFill>
        <p:spPr bwMode="auto">
          <a:xfrm>
            <a:off x="5146675" y="2205038"/>
            <a:ext cx="3851275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CD3061-A0E9-485F-B00A-35C0072F8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err="1">
                <a:effectLst/>
              </a:rPr>
              <a:t>фоточелендж</a:t>
            </a:r>
            <a:r>
              <a:rPr lang="uk-UA" dirty="0">
                <a:effectLst/>
              </a:rPr>
              <a:t> «Яскраві миті дитинства»</a:t>
            </a:r>
            <a:endParaRPr lang="uk-UA" dirty="0"/>
          </a:p>
        </p:txBody>
      </p:sp>
      <p:pic>
        <p:nvPicPr>
          <p:cNvPr id="74755" name="Рисунок 2"/>
          <p:cNvPicPr>
            <a:picLocks noChangeAspect="1" noChangeArrowheads="1"/>
          </p:cNvPicPr>
          <p:nvPr/>
        </p:nvPicPr>
        <p:blipFill>
          <a:blip r:embed="rId2" cstate="print"/>
          <a:srcRect l="22438" t="23401" r="43700" b="9399"/>
          <a:stretch>
            <a:fillRect/>
          </a:stretch>
        </p:blipFill>
        <p:spPr bwMode="auto">
          <a:xfrm>
            <a:off x="290513" y="1484313"/>
            <a:ext cx="42814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Рисунок 3"/>
          <p:cNvPicPr>
            <a:picLocks noChangeAspect="1" noChangeArrowheads="1"/>
          </p:cNvPicPr>
          <p:nvPr/>
        </p:nvPicPr>
        <p:blipFill>
          <a:blip r:embed="rId3" cstate="print"/>
          <a:srcRect l="27162" t="27602" r="46063" b="10800"/>
          <a:stretch>
            <a:fillRect/>
          </a:stretch>
        </p:blipFill>
        <p:spPr bwMode="auto">
          <a:xfrm>
            <a:off x="5459413" y="2060575"/>
            <a:ext cx="35290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16E98E-BFB5-4305-B5A4-A90C573F6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dirty="0" err="1">
                <a:effectLst/>
              </a:rPr>
              <a:t>фоточелендж</a:t>
            </a:r>
            <a:r>
              <a:rPr lang="uk-UA" dirty="0">
                <a:effectLst/>
              </a:rPr>
              <a:t> «Яскраві миті дитинства»</a:t>
            </a:r>
            <a:endParaRPr lang="uk-UA" dirty="0"/>
          </a:p>
        </p:txBody>
      </p:sp>
      <p:pic>
        <p:nvPicPr>
          <p:cNvPr id="75779" name="Рисунок 6"/>
          <p:cNvPicPr>
            <a:picLocks noChangeAspect="1" noChangeArrowheads="1"/>
          </p:cNvPicPr>
          <p:nvPr/>
        </p:nvPicPr>
        <p:blipFill>
          <a:blip r:embed="rId2" cstate="print"/>
          <a:srcRect l="38800" t="10101" r="8000" b="25850"/>
          <a:stretch>
            <a:fillRect/>
          </a:stretch>
        </p:blipFill>
        <p:spPr bwMode="auto">
          <a:xfrm>
            <a:off x="301625" y="1341438"/>
            <a:ext cx="39100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Рисунок 8"/>
          <p:cNvPicPr>
            <a:picLocks noChangeAspect="1" noChangeArrowheads="1"/>
          </p:cNvPicPr>
          <p:nvPr/>
        </p:nvPicPr>
        <p:blipFill>
          <a:blip r:embed="rId3" cstate="print"/>
          <a:srcRect l="7079" t="21651" r="5597" b="13251"/>
          <a:stretch>
            <a:fillRect/>
          </a:stretch>
        </p:blipFill>
        <p:spPr bwMode="auto">
          <a:xfrm>
            <a:off x="4775200" y="1325563"/>
            <a:ext cx="4249738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1B1BC2-9CA5-4E94-8CD3-EFAAEC305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«Прощавай, Букварику, наш  найкращий  друже!»</a:t>
            </a:r>
            <a:endParaRPr lang="uk-UA" dirty="0"/>
          </a:p>
        </p:txBody>
      </p:sp>
      <p:pic>
        <p:nvPicPr>
          <p:cNvPr id="76803" name="Рисунок 2"/>
          <p:cNvPicPr>
            <a:picLocks noChangeAspect="1" noChangeArrowheads="1"/>
          </p:cNvPicPr>
          <p:nvPr/>
        </p:nvPicPr>
        <p:blipFill>
          <a:blip r:embed="rId2" cstate="print"/>
          <a:srcRect t="23401" r="35825" b="9399"/>
          <a:stretch>
            <a:fillRect/>
          </a:stretch>
        </p:blipFill>
        <p:spPr bwMode="auto">
          <a:xfrm>
            <a:off x="144463" y="1557338"/>
            <a:ext cx="4500562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Рисунок 3"/>
          <p:cNvPicPr>
            <a:picLocks noChangeAspect="1" noChangeArrowheads="1"/>
          </p:cNvPicPr>
          <p:nvPr/>
        </p:nvPicPr>
        <p:blipFill>
          <a:blip r:embed="rId3" cstate="print"/>
          <a:srcRect l="7475" t="24800" r="24802" b="15001"/>
          <a:stretch>
            <a:fillRect/>
          </a:stretch>
        </p:blipFill>
        <p:spPr bwMode="auto">
          <a:xfrm>
            <a:off x="4800600" y="2276475"/>
            <a:ext cx="418782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230392-EB40-49AB-9F51-4F5ED146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тематичний тиждень стилю</a:t>
            </a:r>
            <a:endParaRPr lang="uk-UA" dirty="0"/>
          </a:p>
        </p:txBody>
      </p:sp>
      <p:pic>
        <p:nvPicPr>
          <p:cNvPr id="77827" name="Рисунок 2"/>
          <p:cNvPicPr>
            <a:picLocks noChangeAspect="1" noChangeArrowheads="1"/>
          </p:cNvPicPr>
          <p:nvPr/>
        </p:nvPicPr>
        <p:blipFill>
          <a:blip r:embed="rId2" cstate="print"/>
          <a:srcRect l="25587" t="37399" r="48425" b="30400"/>
          <a:stretch>
            <a:fillRect/>
          </a:stretch>
        </p:blipFill>
        <p:spPr bwMode="auto">
          <a:xfrm>
            <a:off x="179388" y="1762125"/>
            <a:ext cx="4537075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Рисунок 3"/>
          <p:cNvPicPr>
            <a:picLocks noChangeAspect="1" noChangeArrowheads="1"/>
          </p:cNvPicPr>
          <p:nvPr/>
        </p:nvPicPr>
        <p:blipFill>
          <a:blip r:embed="rId3" cstate="print"/>
          <a:srcRect l="25587" t="36000" r="48425" b="30400"/>
          <a:stretch>
            <a:fillRect/>
          </a:stretch>
        </p:blipFill>
        <p:spPr bwMode="auto">
          <a:xfrm>
            <a:off x="5100638" y="2049463"/>
            <a:ext cx="3887787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3035DE-96C4-4932-A6F9-75BCCBEA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dirty="0">
                <a:effectLst/>
              </a:rPr>
              <a:t>тематичний тиждень стилю</a:t>
            </a:r>
            <a:endParaRPr lang="uk-UA" dirty="0"/>
          </a:p>
        </p:txBody>
      </p:sp>
      <p:pic>
        <p:nvPicPr>
          <p:cNvPr id="78851" name="Місце для вмісту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5100" y="1295400"/>
            <a:ext cx="3843338" cy="2882900"/>
          </a:xfrm>
        </p:spPr>
      </p:pic>
      <p:pic>
        <p:nvPicPr>
          <p:cNvPr id="78852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638" y="1243013"/>
            <a:ext cx="399256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1425" y="4292600"/>
            <a:ext cx="42735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B10A91-AB51-4096-B801-7AE914877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>
                <a:effectLst/>
              </a:rPr>
              <a:t>«Школо, прощавай, нас не забувай!» </a:t>
            </a:r>
            <a:endParaRPr lang="uk-UA" dirty="0"/>
          </a:p>
        </p:txBody>
      </p:sp>
      <p:pic>
        <p:nvPicPr>
          <p:cNvPr id="79875" name="Рисунок 2"/>
          <p:cNvPicPr>
            <a:picLocks noChangeAspect="1" noChangeArrowheads="1"/>
          </p:cNvPicPr>
          <p:nvPr/>
        </p:nvPicPr>
        <p:blipFill>
          <a:blip r:embed="rId2" cstate="print"/>
          <a:srcRect l="27951" t="34599" r="53937" b="33202"/>
          <a:stretch>
            <a:fillRect/>
          </a:stretch>
        </p:blipFill>
        <p:spPr bwMode="auto">
          <a:xfrm>
            <a:off x="395288" y="1484313"/>
            <a:ext cx="4176712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Рисунок 4"/>
          <p:cNvPicPr>
            <a:picLocks noChangeAspect="1" noChangeArrowheads="1"/>
          </p:cNvPicPr>
          <p:nvPr/>
        </p:nvPicPr>
        <p:blipFill>
          <a:blip r:embed="rId3" cstate="print"/>
          <a:srcRect l="5893" t="26166" r="36694" b="12314"/>
          <a:stretch>
            <a:fillRect/>
          </a:stretch>
        </p:blipFill>
        <p:spPr bwMode="auto">
          <a:xfrm>
            <a:off x="4783138" y="2163763"/>
            <a:ext cx="4176712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CB0919-759E-4638-A7CA-E5E2D08E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Збереження і зміцнення здоров’я учнів</a:t>
            </a:r>
          </a:p>
        </p:txBody>
      </p:sp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1519238" y="20542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0850" eaLnBrk="1" hangingPunct="1"/>
            <a:endParaRPr lang="uk-UA" altLang="uk-UA">
              <a:latin typeface="Arial" charset="0"/>
              <a:cs typeface="Arial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EA82E2E0-012A-4F61-8735-9D204810E052}"/>
              </a:ext>
            </a:extLst>
          </p:cNvPr>
          <p:cNvGraphicFramePr>
            <a:graphicFrameLocks noGrp="1"/>
          </p:cNvGraphicFramePr>
          <p:nvPr/>
        </p:nvGraphicFramePr>
        <p:xfrm>
          <a:off x="899591" y="2349500"/>
          <a:ext cx="7128396" cy="2560637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19112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896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76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9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0386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658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 </a:t>
                      </a:r>
                      <a:endParaRPr lang="uk-UA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1-4 класи</a:t>
                      </a:r>
                      <a:endParaRPr lang="uk-UA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5-9 класи</a:t>
                      </a:r>
                      <a:endParaRPr lang="uk-UA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Разом</a:t>
                      </a:r>
                      <a:endParaRPr lang="uk-UA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effectLst/>
                        </a:rPr>
                        <a:t>Основна</a:t>
                      </a:r>
                      <a:endParaRPr lang="uk-UA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</a:rPr>
                        <a:t>31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</a:rPr>
                        <a:t>39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/>
                          <a:ea typeface="Calibri"/>
                        </a:rPr>
                        <a:t>70</a:t>
                      </a: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6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effectLst/>
                        </a:rPr>
                        <a:t>Підготовча </a:t>
                      </a:r>
                      <a:r>
                        <a:rPr lang="uk-UA" sz="2400" dirty="0">
                          <a:effectLst/>
                        </a:rPr>
                        <a:t>група</a:t>
                      </a:r>
                      <a:endParaRPr lang="uk-UA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</a:rPr>
                        <a:t>3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</a:rPr>
                        <a:t>6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</a:rPr>
                        <a:t>9</a:t>
                      </a: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7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effectLst/>
                        </a:rPr>
                        <a:t>Спеціальна група</a:t>
                      </a:r>
                      <a:endParaRPr lang="uk-UA" sz="24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2" marR="68582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</a:rPr>
                        <a:t> 0                        0                   0</a:t>
                      </a:r>
                    </a:p>
                  </a:txBody>
                  <a:tcPr marL="68582" marR="68582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358" name="Rectangle 1"/>
          <p:cNvSpPr>
            <a:spLocks noChangeArrowheads="1"/>
          </p:cNvSpPr>
          <p:nvPr/>
        </p:nvSpPr>
        <p:spPr bwMode="auto">
          <a:xfrm>
            <a:off x="1258888" y="1700213"/>
            <a:ext cx="6442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0850" eaLnBrk="1" hangingPunct="1"/>
            <a:r>
              <a:rPr lang="uk-UA" altLang="uk-UA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Таблиця щодо стану здоров’я дітей на 2022-2023 н.р.</a:t>
            </a:r>
            <a:endParaRPr lang="uk-UA" altLang="uk-UA" sz="2000">
              <a:latin typeface="Arial" charset="0"/>
              <a:ea typeface="Calibri" pitchFamily="34" charset="0"/>
              <a:cs typeface="Arial" charset="0"/>
            </a:endParaRPr>
          </a:p>
          <a:p>
            <a:pPr indent="450850"/>
            <a:endParaRPr lang="uk-UA" altLang="uk-UA" sz="2000">
              <a:latin typeface="Arial" charset="0"/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2D6598-F522-47BF-8309-28D1983C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dirty="0">
                <a:effectLst/>
              </a:rPr>
              <a:t/>
            </a:r>
            <a:br>
              <a:rPr lang="uk-UA" dirty="0">
                <a:effectLst/>
              </a:rPr>
            </a:br>
            <a:r>
              <a:rPr lang="uk-UA" dirty="0">
                <a:effectLst/>
              </a:rPr>
              <a:t>екскурсія у </a:t>
            </a:r>
            <a:r>
              <a:rPr lang="uk-UA" dirty="0" smtClean="0">
                <a:effectLst/>
              </a:rPr>
              <a:t>Дрогобицьку солеварню </a:t>
            </a:r>
            <a:r>
              <a:rPr lang="uk-UA" dirty="0">
                <a:effectLst/>
              </a:rPr>
              <a:t>та церкву Св. </a:t>
            </a:r>
            <a:r>
              <a:rPr lang="uk-UA" dirty="0" smtClean="0">
                <a:effectLst/>
              </a:rPr>
              <a:t>Юра</a:t>
            </a:r>
            <a:r>
              <a:rPr lang="uk-UA" dirty="0">
                <a:effectLst/>
              </a:rPr>
              <a:t/>
            </a:r>
            <a:br>
              <a:rPr lang="uk-UA" dirty="0">
                <a:effectLst/>
              </a:rPr>
            </a:br>
            <a:endParaRPr lang="uk-UA" dirty="0"/>
          </a:p>
        </p:txBody>
      </p:sp>
      <p:pic>
        <p:nvPicPr>
          <p:cNvPr id="80899" name="Picture 6" descr="Возможно, это изображение 9 человек и хра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1989138"/>
            <a:ext cx="3643313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Місце для вмісту 4"/>
          <p:cNvSpPr>
            <a:spLocks noGrp="1" noChangeArrowheads="1"/>
          </p:cNvSpPr>
          <p:nvPr>
            <p:ph idx="1"/>
          </p:nvPr>
        </p:nvSpPr>
        <p:spPr>
          <a:xfrm>
            <a:off x="304800" y="5732463"/>
            <a:ext cx="3043238" cy="347662"/>
          </a:xfrm>
        </p:spPr>
        <p:txBody>
          <a:bodyPr/>
          <a:lstStyle/>
          <a:p>
            <a:pPr>
              <a:buNone/>
            </a:pPr>
            <a:endParaRPr lang="uk-UA" altLang="uk-UA" dirty="0" smtClean="0"/>
          </a:p>
        </p:txBody>
      </p:sp>
      <p:pic>
        <p:nvPicPr>
          <p:cNvPr id="80901" name="Picture 8" descr="Возможно, это изображение 3 человека и литейный зав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84313"/>
            <a:ext cx="3906838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5ADA6A-1A4D-4B4B-9EC0-A21611E37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27055"/>
            <a:ext cx="8686800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dirty="0">
                <a:effectLst/>
              </a:rPr>
              <a:t>екскурсія  </a:t>
            </a:r>
            <a:r>
              <a:rPr lang="uk-UA" dirty="0" smtClean="0">
                <a:effectLst/>
              </a:rPr>
              <a:t>в </a:t>
            </a:r>
            <a:r>
              <a:rPr lang="uk-UA" dirty="0">
                <a:effectLst/>
              </a:rPr>
              <a:t>океанаріум м. Львів</a:t>
            </a:r>
            <a:br>
              <a:rPr lang="uk-UA" dirty="0">
                <a:effectLst/>
              </a:rPr>
            </a:br>
            <a:endParaRPr lang="uk-UA" dirty="0"/>
          </a:p>
        </p:txBody>
      </p:sp>
      <p:pic>
        <p:nvPicPr>
          <p:cNvPr id="81923" name="Picture 2" descr="https://scontent.flwo1-1.fna.fbcdn.net/v/t39.30808-6/354242439_1909259216116852_2728233149096978471_n.jpg?stp=cp6_dst-jpg_p720x720&amp;_nc_cat=111&amp;ccb=1-7&amp;_nc_sid=5cd70e&amp;_nc_ohc=qgN6lZEpqwAAX-rDlDc&amp;_nc_ht=scontent.flwo1-1.fna&amp;oh=00_AfCcxRDXlLB84f2beEiLKuP080WmZ33bNh2MZwJRUqeQCA&amp;oe=64980F5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8325" y="1495425"/>
            <a:ext cx="3805238" cy="3805238"/>
          </a:xfrm>
          <a:noFill/>
        </p:spPr>
      </p:pic>
      <p:pic>
        <p:nvPicPr>
          <p:cNvPr id="81924" name="Picture 4" descr="Возможно, это изображение 7 человек, Бранденбургские ворота и текс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495425"/>
            <a:ext cx="3805237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F77893-5E3B-4FF1-B93A-7E6E5BE98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dirty="0"/>
              <a:t>Екскурсія у зоопарк «Лімпопо»</a:t>
            </a:r>
          </a:p>
        </p:txBody>
      </p:sp>
      <p:pic>
        <p:nvPicPr>
          <p:cNvPr id="82947" name="Picture 2" descr="https://scontent.flwo1-1.fna.fbcdn.net/v/t39.30808-6/347592555_1909893702720070_8102091737644341194_n.jpg?stp=dst-jpg_p720x720&amp;_nc_cat=106&amp;ccb=1-7&amp;_nc_sid=5cd70e&amp;_nc_ohc=uRSDt-765B4AX8BHF5A&amp;_nc_ht=scontent.flwo1-1.fna&amp;oh=00_AfBOIeElIlGLzU9yhod0Pc3nDLLZU28qeETb-d4dmU_n-A&amp;oe=6499BE7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484313"/>
            <a:ext cx="4238625" cy="3459162"/>
          </a:xfrm>
          <a:noFill/>
        </p:spPr>
      </p:pic>
      <p:pic>
        <p:nvPicPr>
          <p:cNvPr id="82948" name="Picture 4" descr="Возможно, это изображение 11 человек, люди улыбаются и дере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563" y="1460500"/>
            <a:ext cx="42370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A8D056-9371-4630-8379-FF2EF7AA8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dirty="0"/>
              <a:t>Екскурсія у зоопарк «Лімпопо»</a:t>
            </a:r>
          </a:p>
        </p:txBody>
      </p:sp>
      <p:pic>
        <p:nvPicPr>
          <p:cNvPr id="83971" name="Picture 2" descr="https://scontent.flwo1-1.fna.fbcdn.net/v/t39.30808-6/355018899_1912953319080775_1314021201954534213_n.jpg?stp=dst-jpg_p526x395&amp;_nc_cat=105&amp;ccb=1-7&amp;_nc_sid=5cd70e&amp;_nc_ohc=NbEudEeOAlYAX_1KITb&amp;_nc_ht=scontent.flwo1-1.fna&amp;oh=00_AfDF-mn4GwTxbvWm0cql0DMDbYgyfv_UvmHKtsQrPlW7gw&amp;oe=6499998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3653" b="478"/>
          <a:stretch>
            <a:fillRect/>
          </a:stretch>
        </p:blipFill>
        <p:spPr>
          <a:xfrm>
            <a:off x="395288" y="1484313"/>
            <a:ext cx="3825875" cy="3744912"/>
          </a:xfrm>
          <a:noFill/>
        </p:spPr>
      </p:pic>
      <p:pic>
        <p:nvPicPr>
          <p:cNvPr id="83972" name="Picture 4" descr="Возможно, это изображение 8 человек и текст"/>
          <p:cNvPicPr>
            <a:picLocks noChangeAspect="1" noChangeArrowheads="1"/>
          </p:cNvPicPr>
          <p:nvPr/>
        </p:nvPicPr>
        <p:blipFill>
          <a:blip r:embed="rId3" cstate="print"/>
          <a:srcRect l="16138" t="2" r="19289" b="2341"/>
          <a:stretch>
            <a:fillRect/>
          </a:stretch>
        </p:blipFill>
        <p:spPr bwMode="auto">
          <a:xfrm>
            <a:off x="4922838" y="1525588"/>
            <a:ext cx="406717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effectLst/>
              </a:rPr>
              <a:t>ІАС Е</a:t>
            </a:r>
            <a:r>
              <a:rPr lang="en-US" dirty="0" err="1" smtClean="0">
                <a:effectLst/>
              </a:rPr>
              <a:t>valuEd</a:t>
            </a:r>
            <a:r>
              <a:rPr lang="uk-UA" dirty="0" smtClean="0">
                <a:effectLst/>
              </a:rPr>
              <a:t/>
            </a:r>
            <a:br>
              <a:rPr lang="uk-UA" dirty="0" smtClean="0">
                <a:effectLst/>
              </a:rPr>
            </a:br>
            <a:r>
              <a:rPr lang="ru-RU" dirty="0" err="1" smtClean="0">
                <a:effectLst/>
              </a:rPr>
              <a:t>напрям</a:t>
            </a:r>
            <a:r>
              <a:rPr lang="ru-RU" dirty="0" smtClean="0">
                <a:effectLst/>
              </a:rPr>
              <a:t> «</a:t>
            </a:r>
            <a:r>
              <a:rPr lang="ru-RU" dirty="0" err="1" smtClean="0">
                <a:effectLst/>
              </a:rPr>
              <a:t>Управлінські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процеси</a:t>
            </a:r>
            <a:r>
              <a:rPr lang="ru-RU" dirty="0" smtClean="0">
                <a:effectLst/>
              </a:rPr>
              <a:t> закладу </a:t>
            </a:r>
            <a:r>
              <a:rPr lang="ru-RU" dirty="0" err="1" smtClean="0">
                <a:effectLst/>
              </a:rPr>
              <a:t>освіти</a:t>
            </a:r>
            <a:r>
              <a:rPr lang="ru-RU" dirty="0" smtClean="0">
                <a:effectLst/>
              </a:rPr>
              <a:t>»</a:t>
            </a:r>
            <a:endParaRPr lang="ru-RU" dirty="0"/>
          </a:p>
        </p:txBody>
      </p:sp>
      <p:pic>
        <p:nvPicPr>
          <p:cNvPr id="4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437" t="34599" r="36613" b="12199"/>
          <a:stretch>
            <a:fillRect/>
          </a:stretch>
        </p:blipFill>
        <p:spPr bwMode="auto">
          <a:xfrm>
            <a:off x="1652625" y="1627988"/>
            <a:ext cx="5991149" cy="43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AF5746-5D6F-4F2A-8AA0-92AC21836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dirty="0">
                <a:effectLst/>
              </a:rPr>
              <a:t>ІАС Е</a:t>
            </a:r>
            <a:r>
              <a:rPr lang="en-US" dirty="0" err="1">
                <a:effectLst/>
              </a:rPr>
              <a:t>valuEd</a:t>
            </a:r>
            <a:r>
              <a:rPr lang="uk-UA" dirty="0">
                <a:effectLst/>
              </a:rPr>
              <a:t/>
            </a:r>
            <a:br>
              <a:rPr lang="uk-UA" dirty="0">
                <a:effectLst/>
              </a:rPr>
            </a:br>
            <a:r>
              <a:rPr lang="ru-RU" dirty="0" err="1">
                <a:effectLst/>
              </a:rPr>
              <a:t>напрям</a:t>
            </a:r>
            <a:r>
              <a:rPr lang="ru-RU" dirty="0">
                <a:effectLst/>
              </a:rPr>
              <a:t> «</a:t>
            </a:r>
            <a:r>
              <a:rPr lang="ru-RU" dirty="0" err="1">
                <a:effectLst/>
              </a:rPr>
              <a:t>Управлінські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процеси</a:t>
            </a:r>
            <a:r>
              <a:rPr lang="ru-RU" dirty="0">
                <a:effectLst/>
              </a:rPr>
              <a:t> закладу </a:t>
            </a:r>
            <a:r>
              <a:rPr lang="ru-RU" dirty="0" err="1">
                <a:effectLst/>
              </a:rPr>
              <a:t>освіти</a:t>
            </a:r>
            <a:r>
              <a:rPr lang="ru-RU" dirty="0">
                <a:effectLst/>
              </a:rPr>
              <a:t>»</a:t>
            </a:r>
            <a:endParaRPr lang="uk-UA" dirty="0"/>
          </a:p>
        </p:txBody>
      </p:sp>
      <p:pic>
        <p:nvPicPr>
          <p:cNvPr id="84995" name="Рисунок 2"/>
          <p:cNvPicPr>
            <a:picLocks noChangeAspect="1" noChangeArrowheads="1"/>
          </p:cNvPicPr>
          <p:nvPr/>
        </p:nvPicPr>
        <p:blipFill>
          <a:blip r:embed="rId2" cstate="print"/>
          <a:srcRect l="22438" t="24800" r="36613" b="33202"/>
          <a:stretch>
            <a:fillRect/>
          </a:stretch>
        </p:blipFill>
        <p:spPr bwMode="auto">
          <a:xfrm>
            <a:off x="155575" y="1700213"/>
            <a:ext cx="4129088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Рисунок 3"/>
          <p:cNvPicPr>
            <a:picLocks noChangeAspect="1" noChangeArrowheads="1"/>
          </p:cNvPicPr>
          <p:nvPr/>
        </p:nvPicPr>
        <p:blipFill>
          <a:blip r:embed="rId3" cstate="print"/>
          <a:srcRect l="23225" t="33200" r="36613" b="57001"/>
          <a:stretch>
            <a:fillRect/>
          </a:stretch>
        </p:blipFill>
        <p:spPr bwMode="auto">
          <a:xfrm>
            <a:off x="5000625" y="1722438"/>
            <a:ext cx="39846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Рисунок 4"/>
          <p:cNvPicPr>
            <a:picLocks noChangeAspect="1" noChangeArrowheads="1"/>
          </p:cNvPicPr>
          <p:nvPr/>
        </p:nvPicPr>
        <p:blipFill>
          <a:blip r:embed="rId4" cstate="print"/>
          <a:srcRect l="24800" t="34599" r="35039" b="23399"/>
          <a:stretch>
            <a:fillRect/>
          </a:stretch>
        </p:blipFill>
        <p:spPr bwMode="auto">
          <a:xfrm>
            <a:off x="5000625" y="2238375"/>
            <a:ext cx="3984625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Рисунок 5"/>
          <p:cNvPicPr>
            <a:picLocks noChangeAspect="1" noChangeArrowheads="1"/>
          </p:cNvPicPr>
          <p:nvPr/>
        </p:nvPicPr>
        <p:blipFill>
          <a:blip r:embed="rId5" cstate="print"/>
          <a:srcRect l="22438" t="47200" r="36613" b="8002"/>
          <a:stretch>
            <a:fillRect/>
          </a:stretch>
        </p:blipFill>
        <p:spPr bwMode="auto">
          <a:xfrm>
            <a:off x="1116013" y="4451350"/>
            <a:ext cx="66960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6B900F-FF88-4CD6-A771-B96BC386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dirty="0"/>
              <a:t>ІАС Е</a:t>
            </a:r>
            <a:r>
              <a:rPr lang="en-US" dirty="0" err="1"/>
              <a:t>valuEd</a:t>
            </a:r>
            <a:r>
              <a:rPr lang="uk-UA" dirty="0"/>
              <a:t/>
            </a:r>
            <a:br>
              <a:rPr lang="uk-UA" dirty="0"/>
            </a:br>
            <a:r>
              <a:rPr lang="ru-RU" dirty="0" err="1"/>
              <a:t>напрям</a:t>
            </a:r>
            <a:r>
              <a:rPr lang="ru-RU" dirty="0"/>
              <a:t> «</a:t>
            </a:r>
            <a:r>
              <a:rPr lang="ru-RU" dirty="0" err="1"/>
              <a:t>Управлінські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закладу </a:t>
            </a:r>
            <a:r>
              <a:rPr lang="ru-RU" dirty="0" err="1"/>
              <a:t>освіти</a:t>
            </a:r>
            <a:r>
              <a:rPr lang="ru-RU" dirty="0"/>
              <a:t>»</a:t>
            </a:r>
            <a:endParaRPr lang="uk-UA" dirty="0"/>
          </a:p>
        </p:txBody>
      </p:sp>
      <p:pic>
        <p:nvPicPr>
          <p:cNvPr id="86019" name="Рисунок 2"/>
          <p:cNvPicPr>
            <a:picLocks noChangeAspect="1" noChangeArrowheads="1"/>
          </p:cNvPicPr>
          <p:nvPr/>
        </p:nvPicPr>
        <p:blipFill>
          <a:blip r:embed="rId2" cstate="print"/>
          <a:srcRect l="24013" t="24800" r="36613" b="33202"/>
          <a:stretch>
            <a:fillRect/>
          </a:stretch>
        </p:blipFill>
        <p:spPr bwMode="auto">
          <a:xfrm>
            <a:off x="323850" y="1484313"/>
            <a:ext cx="36004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Рисунок 3"/>
          <p:cNvPicPr>
            <a:picLocks noChangeAspect="1" noChangeArrowheads="1"/>
          </p:cNvPicPr>
          <p:nvPr/>
        </p:nvPicPr>
        <p:blipFill>
          <a:blip r:embed="rId3" cstate="print"/>
          <a:srcRect l="23225" t="29001" r="37399" b="38800"/>
          <a:stretch>
            <a:fillRect/>
          </a:stretch>
        </p:blipFill>
        <p:spPr bwMode="auto">
          <a:xfrm>
            <a:off x="330200" y="3646488"/>
            <a:ext cx="36004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Рисунок 4"/>
          <p:cNvPicPr>
            <a:picLocks noChangeAspect="1" noChangeArrowheads="1"/>
          </p:cNvPicPr>
          <p:nvPr/>
        </p:nvPicPr>
        <p:blipFill>
          <a:blip r:embed="rId4" cstate="print"/>
          <a:srcRect l="26624" t="24800" r="31641" b="3799"/>
          <a:stretch>
            <a:fillRect/>
          </a:stretch>
        </p:blipFill>
        <p:spPr bwMode="auto">
          <a:xfrm>
            <a:off x="4803775" y="1592263"/>
            <a:ext cx="4198938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3BDCBF-C052-4BF4-9E19-E0F91966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dirty="0">
                <a:effectLst/>
              </a:rPr>
              <a:t>ІАС Е</a:t>
            </a:r>
            <a:r>
              <a:rPr lang="en-US" dirty="0" err="1">
                <a:effectLst/>
              </a:rPr>
              <a:t>valuEd</a:t>
            </a:r>
            <a:r>
              <a:rPr lang="uk-UA" dirty="0">
                <a:effectLst/>
              </a:rPr>
              <a:t/>
            </a:r>
            <a:br>
              <a:rPr lang="uk-UA" dirty="0">
                <a:effectLst/>
              </a:rPr>
            </a:br>
            <a:r>
              <a:rPr lang="ru-RU" dirty="0" err="1">
                <a:effectLst/>
              </a:rPr>
              <a:t>напрям</a:t>
            </a:r>
            <a:r>
              <a:rPr lang="ru-RU" dirty="0">
                <a:effectLst/>
              </a:rPr>
              <a:t> «</a:t>
            </a:r>
            <a:r>
              <a:rPr lang="ru-RU" dirty="0" err="1">
                <a:effectLst/>
              </a:rPr>
              <a:t>Управлінські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процеси</a:t>
            </a:r>
            <a:r>
              <a:rPr lang="ru-RU" dirty="0">
                <a:effectLst/>
              </a:rPr>
              <a:t> закладу </a:t>
            </a:r>
            <a:r>
              <a:rPr lang="ru-RU" dirty="0" err="1">
                <a:effectLst/>
              </a:rPr>
              <a:t>освіти</a:t>
            </a:r>
            <a:r>
              <a:rPr lang="ru-RU" dirty="0">
                <a:effectLst/>
              </a:rPr>
              <a:t>»</a:t>
            </a:r>
            <a:endParaRPr lang="uk-UA" dirty="0"/>
          </a:p>
        </p:txBody>
      </p:sp>
      <p:pic>
        <p:nvPicPr>
          <p:cNvPr id="87043" name="Рисунок 2"/>
          <p:cNvPicPr>
            <a:picLocks noChangeAspect="1" noChangeArrowheads="1"/>
          </p:cNvPicPr>
          <p:nvPr/>
        </p:nvPicPr>
        <p:blipFill>
          <a:blip r:embed="rId2" cstate="print"/>
          <a:srcRect l="23225" t="36000" r="36613" b="54201"/>
          <a:stretch>
            <a:fillRect/>
          </a:stretch>
        </p:blipFill>
        <p:spPr bwMode="auto">
          <a:xfrm>
            <a:off x="395288" y="1628775"/>
            <a:ext cx="3889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Рисунок 3"/>
          <p:cNvPicPr>
            <a:picLocks noChangeAspect="1" noChangeArrowheads="1"/>
          </p:cNvPicPr>
          <p:nvPr/>
        </p:nvPicPr>
        <p:blipFill>
          <a:blip r:embed="rId3" cstate="print"/>
          <a:srcRect l="23225" t="27600" r="36613" b="6601"/>
          <a:stretch>
            <a:fillRect/>
          </a:stretch>
        </p:blipFill>
        <p:spPr bwMode="auto">
          <a:xfrm>
            <a:off x="409575" y="2130425"/>
            <a:ext cx="3875088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Рисунок 4"/>
          <p:cNvPicPr>
            <a:picLocks noChangeAspect="1" noChangeArrowheads="1"/>
          </p:cNvPicPr>
          <p:nvPr/>
        </p:nvPicPr>
        <p:blipFill>
          <a:blip r:embed="rId4" cstate="print"/>
          <a:srcRect l="23225" t="24767" r="36613" b="3799"/>
          <a:stretch>
            <a:fillRect/>
          </a:stretch>
        </p:blipFill>
        <p:spPr bwMode="auto">
          <a:xfrm>
            <a:off x="4865688" y="1638300"/>
            <a:ext cx="3883025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DBA8CA-D874-4A14-9476-139D6488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dirty="0"/>
              <a:t>ІАС Е</a:t>
            </a:r>
            <a:r>
              <a:rPr lang="en-US" dirty="0" err="1"/>
              <a:t>valuEd</a:t>
            </a:r>
            <a:r>
              <a:rPr lang="uk-UA" dirty="0"/>
              <a:t/>
            </a:r>
            <a:br>
              <a:rPr lang="uk-UA" dirty="0"/>
            </a:br>
            <a:r>
              <a:rPr lang="ru-RU" dirty="0" err="1"/>
              <a:t>напрям</a:t>
            </a:r>
            <a:r>
              <a:rPr lang="ru-RU" dirty="0"/>
              <a:t> «</a:t>
            </a:r>
            <a:r>
              <a:rPr lang="ru-RU" dirty="0" err="1"/>
              <a:t>Управлінські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закладу </a:t>
            </a:r>
            <a:r>
              <a:rPr lang="ru-RU" dirty="0" err="1"/>
              <a:t>освіти</a:t>
            </a:r>
            <a:r>
              <a:rPr lang="ru-RU" dirty="0"/>
              <a:t>»</a:t>
            </a:r>
            <a:endParaRPr lang="uk-UA" dirty="0"/>
          </a:p>
        </p:txBody>
      </p:sp>
      <p:pic>
        <p:nvPicPr>
          <p:cNvPr id="88067" name="Рисунок 2"/>
          <p:cNvPicPr>
            <a:picLocks noChangeAspect="1" noChangeArrowheads="1"/>
          </p:cNvPicPr>
          <p:nvPr/>
        </p:nvPicPr>
        <p:blipFill>
          <a:blip r:embed="rId2" cstate="print"/>
          <a:srcRect l="25587" t="30400" r="36613" b="31799"/>
          <a:stretch>
            <a:fillRect/>
          </a:stretch>
        </p:blipFill>
        <p:spPr bwMode="auto">
          <a:xfrm>
            <a:off x="301625" y="1590675"/>
            <a:ext cx="39830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Рисунок 3"/>
          <p:cNvPicPr>
            <a:picLocks noChangeAspect="1" noChangeArrowheads="1"/>
          </p:cNvPicPr>
          <p:nvPr/>
        </p:nvPicPr>
        <p:blipFill>
          <a:blip r:embed="rId3" cstate="print"/>
          <a:srcRect l="21651" t="34599" r="38188" b="26199"/>
          <a:stretch>
            <a:fillRect/>
          </a:stretch>
        </p:blipFill>
        <p:spPr bwMode="auto">
          <a:xfrm>
            <a:off x="311150" y="3644900"/>
            <a:ext cx="398145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Рисунок 4"/>
          <p:cNvPicPr>
            <a:picLocks noChangeAspect="1" noChangeArrowheads="1"/>
          </p:cNvPicPr>
          <p:nvPr/>
        </p:nvPicPr>
        <p:blipFill>
          <a:blip r:embed="rId4" cstate="print"/>
          <a:srcRect l="24800" t="24802" r="36613" b="41599"/>
          <a:stretch>
            <a:fillRect/>
          </a:stretch>
        </p:blipFill>
        <p:spPr bwMode="auto">
          <a:xfrm>
            <a:off x="4716463" y="1574800"/>
            <a:ext cx="398145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Рисунок 5"/>
          <p:cNvPicPr>
            <a:picLocks noChangeAspect="1" noChangeArrowheads="1"/>
          </p:cNvPicPr>
          <p:nvPr/>
        </p:nvPicPr>
        <p:blipFill>
          <a:blip r:embed="rId5" cstate="print"/>
          <a:srcRect l="22438" t="51743" r="36612" b="17801"/>
          <a:stretch>
            <a:fillRect/>
          </a:stretch>
        </p:blipFill>
        <p:spPr bwMode="auto">
          <a:xfrm>
            <a:off x="4464050" y="3803650"/>
            <a:ext cx="46799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531293-2E86-497D-8801-BEEDA49F7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dirty="0"/>
              <a:t>ІАС Е</a:t>
            </a:r>
            <a:r>
              <a:rPr lang="en-US" dirty="0" err="1"/>
              <a:t>valuEd</a:t>
            </a:r>
            <a:r>
              <a:rPr lang="uk-UA" dirty="0"/>
              <a:t/>
            </a:r>
            <a:br>
              <a:rPr lang="uk-UA" dirty="0"/>
            </a:br>
            <a:r>
              <a:rPr lang="ru-RU" dirty="0" err="1"/>
              <a:t>напрям</a:t>
            </a:r>
            <a:r>
              <a:rPr lang="ru-RU" dirty="0"/>
              <a:t> «</a:t>
            </a:r>
            <a:r>
              <a:rPr lang="ru-RU" dirty="0" err="1"/>
              <a:t>Управлінські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закладу </a:t>
            </a:r>
            <a:r>
              <a:rPr lang="ru-RU" dirty="0" err="1"/>
              <a:t>освіти</a:t>
            </a:r>
            <a:r>
              <a:rPr lang="ru-RU" dirty="0"/>
              <a:t>»</a:t>
            </a:r>
            <a:endParaRPr lang="uk-UA" dirty="0"/>
          </a:p>
        </p:txBody>
      </p:sp>
      <p:pic>
        <p:nvPicPr>
          <p:cNvPr id="89091" name="Рисунок 2"/>
          <p:cNvPicPr>
            <a:picLocks noChangeAspect="1" noChangeArrowheads="1"/>
          </p:cNvPicPr>
          <p:nvPr/>
        </p:nvPicPr>
        <p:blipFill>
          <a:blip r:embed="rId2" cstate="print"/>
          <a:srcRect l="24013" t="37399" r="36613" b="19202"/>
          <a:stretch>
            <a:fillRect/>
          </a:stretch>
        </p:blipFill>
        <p:spPr bwMode="auto">
          <a:xfrm>
            <a:off x="900113" y="1527175"/>
            <a:ext cx="70024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Рисунок 3"/>
          <p:cNvPicPr>
            <a:picLocks noChangeAspect="1" noChangeArrowheads="1"/>
          </p:cNvPicPr>
          <p:nvPr/>
        </p:nvPicPr>
        <p:blipFill>
          <a:blip r:embed="rId3" cstate="print"/>
          <a:srcRect l="22745" t="54382" r="36469" b="7968"/>
          <a:stretch>
            <a:fillRect/>
          </a:stretch>
        </p:blipFill>
        <p:spPr bwMode="auto">
          <a:xfrm>
            <a:off x="900113" y="4149725"/>
            <a:ext cx="7002462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11"/>
          <p:cNvSpPr>
            <a:spLocks noGrp="1" noChangeArrowheads="1"/>
          </p:cNvSpPr>
          <p:nvPr>
            <p:ph sz="half" idx="1"/>
          </p:nvPr>
        </p:nvSpPr>
        <p:spPr>
          <a:xfrm>
            <a:off x="323850" y="1268413"/>
            <a:ext cx="8712200" cy="3695700"/>
          </a:xfrm>
        </p:spPr>
        <p:txBody>
          <a:bodyPr/>
          <a:lstStyle/>
          <a:p>
            <a:pPr algn="just" eaLnBrk="1" hangingPunct="1">
              <a:buNone/>
            </a:pPr>
            <a:r>
              <a:rPr lang="ru-RU" altLang="uk-UA" i="1" dirty="0" smtClean="0">
                <a:latin typeface="Franklin Gothic Medium" pitchFamily="34" charset="0"/>
              </a:rPr>
              <a:t>      УЧИТЕЛЬ, ЯКИЙ ПРОГУЛЮЄТЬСЯ У ЗАТІНКУ ХРАМУ В ОТОЧЕННІ УЧНІВ, ДАРУЄ ЇМ НЕ МУДРІСТЬ СВОЮ, А ТІЛЬКИ ВІРУ І ЗДАТНІСТЬ ЛЮБИТИ. ЯКЩО ВІН СПРАВДІ МУДРИЙ, ВІН НЕ ЗАПРОСИТЬ ВАС У ДІМ СВОЄЇ МУДРОСТІ, А ЛИШ ПІДВЕДЕ ВАС ДО ПОРОГУ ВАШОГО ВЛАСНОГО РОЗУМУ. </a:t>
            </a:r>
          </a:p>
          <a:p>
            <a:pPr algn="just" eaLnBrk="1" hangingPunct="1">
              <a:buNone/>
            </a:pPr>
            <a:r>
              <a:rPr lang="ru-RU" altLang="uk-UA" i="1" dirty="0" smtClean="0">
                <a:latin typeface="Franklin Gothic Medium" pitchFamily="34" charset="0"/>
              </a:rPr>
              <a:t>                                            ХАЛІЛЬ ДЖЕБРАН</a:t>
            </a:r>
          </a:p>
          <a:p>
            <a:pPr algn="just" eaLnBrk="1" hangingPunct="1"/>
            <a:endParaRPr lang="uk-UA" altLang="uk-UA" dirty="0" smtClean="0">
              <a:solidFill>
                <a:schemeClr val="tx1"/>
              </a:solidFill>
            </a:endParaRPr>
          </a:p>
          <a:p>
            <a:pPr algn="ctr" eaLnBrk="1" hangingPunct="1"/>
            <a:endParaRPr lang="uk-UA" altLang="uk-UA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C22CD3-F8F3-4BD2-8E89-C74B87F12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dirty="0"/>
              <a:t>ІАС Е</a:t>
            </a:r>
            <a:r>
              <a:rPr lang="en-US" dirty="0" err="1"/>
              <a:t>valuEd</a:t>
            </a:r>
            <a:r>
              <a:rPr lang="uk-UA" dirty="0"/>
              <a:t/>
            </a:r>
            <a:br>
              <a:rPr lang="uk-UA" dirty="0"/>
            </a:br>
            <a:r>
              <a:rPr lang="ru-RU" dirty="0" err="1"/>
              <a:t>напрям</a:t>
            </a:r>
            <a:r>
              <a:rPr lang="ru-RU" dirty="0"/>
              <a:t> «</a:t>
            </a:r>
            <a:r>
              <a:rPr lang="ru-RU" dirty="0" err="1"/>
              <a:t>Управлінські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закладу </a:t>
            </a:r>
            <a:r>
              <a:rPr lang="ru-RU" dirty="0" err="1"/>
              <a:t>освіти</a:t>
            </a:r>
            <a:r>
              <a:rPr lang="ru-RU" dirty="0"/>
              <a:t>»</a:t>
            </a:r>
            <a:endParaRPr lang="uk-UA" dirty="0"/>
          </a:p>
        </p:txBody>
      </p:sp>
      <p:pic>
        <p:nvPicPr>
          <p:cNvPr id="90115" name="Рисунок 3"/>
          <p:cNvPicPr>
            <a:picLocks noChangeAspect="1" noChangeArrowheads="1"/>
          </p:cNvPicPr>
          <p:nvPr/>
        </p:nvPicPr>
        <p:blipFill>
          <a:blip r:embed="rId2" cstate="print"/>
          <a:srcRect l="33463" t="26199" r="39763" b="62601"/>
          <a:stretch>
            <a:fillRect/>
          </a:stretch>
        </p:blipFill>
        <p:spPr bwMode="auto">
          <a:xfrm>
            <a:off x="268288" y="1628775"/>
            <a:ext cx="41592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Рисунок 4"/>
          <p:cNvPicPr>
            <a:picLocks noChangeAspect="1" noChangeArrowheads="1"/>
          </p:cNvPicPr>
          <p:nvPr/>
        </p:nvPicPr>
        <p:blipFill>
          <a:blip r:embed="rId3" cstate="print"/>
          <a:srcRect l="29524" t="30400" r="36613" b="31799"/>
          <a:stretch>
            <a:fillRect/>
          </a:stretch>
        </p:blipFill>
        <p:spPr bwMode="auto">
          <a:xfrm>
            <a:off x="268288" y="2189163"/>
            <a:ext cx="41592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Рисунок 5"/>
          <p:cNvPicPr>
            <a:picLocks noChangeAspect="1" noChangeArrowheads="1"/>
          </p:cNvPicPr>
          <p:nvPr/>
        </p:nvPicPr>
        <p:blipFill>
          <a:blip r:embed="rId4" cstate="print"/>
          <a:srcRect l="23225" t="34599" r="42125" b="30400"/>
          <a:stretch>
            <a:fillRect/>
          </a:stretch>
        </p:blipFill>
        <p:spPr bwMode="auto">
          <a:xfrm>
            <a:off x="4716463" y="1628775"/>
            <a:ext cx="4159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Рисунок 6"/>
          <p:cNvPicPr>
            <a:picLocks noChangeAspect="1" noChangeArrowheads="1"/>
          </p:cNvPicPr>
          <p:nvPr/>
        </p:nvPicPr>
        <p:blipFill>
          <a:blip r:embed="rId5" cstate="print"/>
          <a:srcRect l="24802" t="40199" r="46851" b="52800"/>
          <a:stretch>
            <a:fillRect/>
          </a:stretch>
        </p:blipFill>
        <p:spPr bwMode="auto">
          <a:xfrm>
            <a:off x="2328863" y="4206875"/>
            <a:ext cx="41608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9" name="Рисунок 7"/>
          <p:cNvPicPr>
            <a:picLocks noChangeAspect="1" noChangeArrowheads="1"/>
          </p:cNvPicPr>
          <p:nvPr/>
        </p:nvPicPr>
        <p:blipFill>
          <a:blip r:embed="rId6" cstate="print"/>
          <a:srcRect l="28738" t="36797" r="35825" b="25404"/>
          <a:stretch>
            <a:fillRect/>
          </a:stretch>
        </p:blipFill>
        <p:spPr bwMode="auto">
          <a:xfrm>
            <a:off x="2328863" y="4567238"/>
            <a:ext cx="416083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D0A657-B326-4EEB-A4F1-9B339A97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2768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dirty="0"/>
              <a:t>ІАС Е</a:t>
            </a:r>
            <a:r>
              <a:rPr lang="en-US" dirty="0" err="1"/>
              <a:t>valuEd</a:t>
            </a:r>
            <a:r>
              <a:rPr lang="uk-UA" dirty="0"/>
              <a:t/>
            </a:r>
            <a:br>
              <a:rPr lang="uk-UA" dirty="0"/>
            </a:br>
            <a:r>
              <a:rPr lang="ru-RU" dirty="0" err="1"/>
              <a:t>напрям</a:t>
            </a:r>
            <a:r>
              <a:rPr lang="ru-RU" dirty="0"/>
              <a:t> «</a:t>
            </a:r>
            <a:r>
              <a:rPr lang="ru-RU" dirty="0" err="1"/>
              <a:t>Управлінські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закладу </a:t>
            </a:r>
            <a:r>
              <a:rPr lang="ru-RU" dirty="0" err="1"/>
              <a:t>освіти</a:t>
            </a:r>
            <a:r>
              <a:rPr lang="ru-RU" dirty="0"/>
              <a:t>»</a:t>
            </a:r>
            <a:endParaRPr lang="uk-UA" dirty="0"/>
          </a:p>
        </p:txBody>
      </p:sp>
      <p:pic>
        <p:nvPicPr>
          <p:cNvPr id="91139" name="Рисунок 2"/>
          <p:cNvPicPr>
            <a:picLocks noChangeAspect="1" noChangeArrowheads="1"/>
          </p:cNvPicPr>
          <p:nvPr/>
        </p:nvPicPr>
        <p:blipFill>
          <a:blip r:embed="rId2" cstate="print"/>
          <a:srcRect l="31500" t="29976" r="45663" b="25803"/>
          <a:stretch>
            <a:fillRect/>
          </a:stretch>
        </p:blipFill>
        <p:spPr bwMode="auto">
          <a:xfrm>
            <a:off x="1441450" y="1557338"/>
            <a:ext cx="64087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2D02AC-7C77-46BF-B9E8-9EB1F795E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dirty="0"/>
              <a:t>ІАС Е</a:t>
            </a:r>
            <a:r>
              <a:rPr lang="en-US" dirty="0" err="1"/>
              <a:t>valuEd</a:t>
            </a:r>
            <a:r>
              <a:rPr lang="uk-UA" dirty="0"/>
              <a:t/>
            </a:r>
            <a:br>
              <a:rPr lang="uk-UA" dirty="0"/>
            </a:br>
            <a:r>
              <a:rPr lang="ru-RU" dirty="0" err="1"/>
              <a:t>напрям</a:t>
            </a:r>
            <a:r>
              <a:rPr lang="ru-RU" dirty="0"/>
              <a:t> «</a:t>
            </a:r>
            <a:r>
              <a:rPr lang="ru-RU" dirty="0" err="1"/>
              <a:t>Управлінські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закладу </a:t>
            </a:r>
            <a:r>
              <a:rPr lang="ru-RU" dirty="0" err="1"/>
              <a:t>освіти</a:t>
            </a:r>
            <a:r>
              <a:rPr lang="ru-RU" dirty="0"/>
              <a:t>»</a:t>
            </a:r>
            <a:endParaRPr lang="uk-UA" dirty="0"/>
          </a:p>
        </p:txBody>
      </p:sp>
      <p:pic>
        <p:nvPicPr>
          <p:cNvPr id="92163" name="Рисунок 2"/>
          <p:cNvPicPr>
            <a:picLocks noChangeAspect="1" noChangeArrowheads="1"/>
          </p:cNvPicPr>
          <p:nvPr/>
        </p:nvPicPr>
        <p:blipFill>
          <a:blip r:embed="rId2" cstate="print"/>
          <a:srcRect l="23225" t="34599" r="36613" b="23399"/>
          <a:stretch>
            <a:fillRect/>
          </a:stretch>
        </p:blipFill>
        <p:spPr bwMode="auto">
          <a:xfrm>
            <a:off x="301625" y="1628775"/>
            <a:ext cx="419893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Рисунок 3"/>
          <p:cNvPicPr>
            <a:picLocks noChangeAspect="1" noChangeArrowheads="1"/>
          </p:cNvPicPr>
          <p:nvPr/>
        </p:nvPicPr>
        <p:blipFill>
          <a:blip r:embed="rId3" cstate="print"/>
          <a:srcRect l="30551" t="24361" r="48563" b="71513"/>
          <a:stretch>
            <a:fillRect/>
          </a:stretch>
        </p:blipFill>
        <p:spPr bwMode="auto">
          <a:xfrm>
            <a:off x="4622800" y="1628775"/>
            <a:ext cx="3910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Рисунок 4"/>
          <p:cNvPicPr>
            <a:picLocks noChangeAspect="1" noChangeArrowheads="1"/>
          </p:cNvPicPr>
          <p:nvPr/>
        </p:nvPicPr>
        <p:blipFill>
          <a:blip r:embed="rId4" cstate="print"/>
          <a:srcRect l="24013" t="31801" r="36613" b="30400"/>
          <a:stretch>
            <a:fillRect/>
          </a:stretch>
        </p:blipFill>
        <p:spPr bwMode="auto">
          <a:xfrm>
            <a:off x="4622800" y="2060575"/>
            <a:ext cx="391001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Рисунок 5"/>
          <p:cNvPicPr>
            <a:picLocks noChangeAspect="1" noChangeArrowheads="1"/>
          </p:cNvPicPr>
          <p:nvPr/>
        </p:nvPicPr>
        <p:blipFill>
          <a:blip r:embed="rId5" cstate="print"/>
          <a:srcRect l="22438" t="55600" r="36613" b="19202"/>
          <a:stretch>
            <a:fillRect/>
          </a:stretch>
        </p:blipFill>
        <p:spPr bwMode="auto">
          <a:xfrm>
            <a:off x="1187450" y="4149725"/>
            <a:ext cx="66246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8732DC-F38C-4604-AD24-D5724E06C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dirty="0"/>
              <a:t>ІАС Е</a:t>
            </a:r>
            <a:r>
              <a:rPr lang="en-US" dirty="0" err="1"/>
              <a:t>valuEd</a:t>
            </a:r>
            <a:r>
              <a:rPr lang="uk-UA" dirty="0"/>
              <a:t/>
            </a:r>
            <a:br>
              <a:rPr lang="uk-UA" dirty="0"/>
            </a:br>
            <a:r>
              <a:rPr lang="ru-RU" dirty="0" err="1"/>
              <a:t>напрям</a:t>
            </a:r>
            <a:r>
              <a:rPr lang="ru-RU" dirty="0"/>
              <a:t> «</a:t>
            </a:r>
            <a:r>
              <a:rPr lang="ru-RU" dirty="0" err="1"/>
              <a:t>Управлінські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закладу </a:t>
            </a:r>
            <a:r>
              <a:rPr lang="ru-RU" dirty="0" err="1"/>
              <a:t>освіти</a:t>
            </a:r>
            <a:r>
              <a:rPr lang="ru-RU" dirty="0"/>
              <a:t>»</a:t>
            </a:r>
            <a:endParaRPr lang="uk-UA" b="1" dirty="0"/>
          </a:p>
        </p:txBody>
      </p:sp>
      <p:pic>
        <p:nvPicPr>
          <p:cNvPr id="93187" name="Рисунок 2"/>
          <p:cNvPicPr>
            <a:picLocks noChangeAspect="1" noChangeArrowheads="1"/>
          </p:cNvPicPr>
          <p:nvPr/>
        </p:nvPicPr>
        <p:blipFill>
          <a:blip r:embed="rId2" cstate="print"/>
          <a:srcRect l="22437" t="34599" r="36613" b="12199"/>
          <a:stretch>
            <a:fillRect/>
          </a:stretch>
        </p:blipFill>
        <p:spPr bwMode="auto">
          <a:xfrm>
            <a:off x="684213" y="1773238"/>
            <a:ext cx="76327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D1E76B9-B6CA-4842-A439-6A361FA4E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196975"/>
            <a:ext cx="8208962" cy="4248150"/>
          </a:xfrm>
        </p:spPr>
        <p:txBody>
          <a:bodyPr>
            <a:normAutofit fontScale="850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      </a:t>
            </a:r>
            <a:r>
              <a:rPr lang="uk-UA" dirty="0">
                <a:solidFill>
                  <a:schemeClr val="tx1"/>
                </a:solidFill>
              </a:rPr>
              <a:t>Всі ми родом з дитинства. У дитинстві закладаються основи всього: характеру, сприйняття світу, особистості в цілому. Марія </a:t>
            </a:r>
            <a:r>
              <a:rPr lang="uk-UA" dirty="0" err="1">
                <a:solidFill>
                  <a:schemeClr val="tx1"/>
                </a:solidFill>
              </a:rPr>
              <a:t>Монтессорі</a:t>
            </a:r>
            <a:r>
              <a:rPr lang="uk-UA" dirty="0">
                <a:solidFill>
                  <a:schemeClr val="tx1"/>
                </a:solidFill>
              </a:rPr>
              <a:t> сформулювала короткі заповіді-нагадування для батьків. Вони прості, але якщо вдуматися в кожну з них – це багатотомна мудрість в декількох словах. Якщо Ви будете хоча б раз на рік перечитувати цей список, то взаємини з дітьми можуть вийти на якісно новий рівень, а дитина виросте більш розвиненою і гармонійною особистістю: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929032C-18B0-4F64-A269-1103B183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2" y="260648"/>
            <a:ext cx="86868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Співпраця з батьками</a:t>
            </a:r>
          </a:p>
        </p:txBody>
      </p:sp>
    </p:spTree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F9223F-919B-4C1F-A8E8-2CF8470A0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Заповіді для батьків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7096D72-6724-4A95-967E-517DD6BB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819525"/>
          </a:xfrm>
          <a:extLst/>
        </p:spPr>
        <p:txBody>
          <a:bodyPr>
            <a:normAutofit fontScale="62500" lnSpcReduction="20000"/>
          </a:bodyPr>
          <a:lstStyle/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Дітей </a:t>
            </a:r>
            <a:r>
              <a:rPr lang="uk-UA" dirty="0">
                <a:solidFill>
                  <a:schemeClr val="tx1"/>
                </a:solidFill>
              </a:rPr>
              <a:t>вчить те, що їх оточує. 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Якщо </a:t>
            </a:r>
            <a:r>
              <a:rPr lang="uk-UA" dirty="0">
                <a:solidFill>
                  <a:schemeClr val="tx1"/>
                </a:solidFill>
              </a:rPr>
              <a:t>дитину часто критикують – вона вчиться засуджувати.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Якщо </a:t>
            </a:r>
            <a:r>
              <a:rPr lang="uk-UA" dirty="0">
                <a:solidFill>
                  <a:schemeClr val="tx1"/>
                </a:solidFill>
              </a:rPr>
              <a:t>дитину часто хвалять – вона вчиться </a:t>
            </a:r>
            <a:r>
              <a:rPr lang="uk-UA" dirty="0" smtClean="0">
                <a:solidFill>
                  <a:schemeClr val="tx1"/>
                </a:solidFill>
              </a:rPr>
              <a:t>оцінювати.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Якщо дитині демонструють ворожість – вона вчиться битися.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Якщо </a:t>
            </a:r>
            <a:r>
              <a:rPr lang="uk-UA" dirty="0">
                <a:solidFill>
                  <a:schemeClr val="tx1"/>
                </a:solidFill>
              </a:rPr>
              <a:t>з дитиною чесні – вона вчиться справедливості.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Якщо </a:t>
            </a:r>
            <a:r>
              <a:rPr lang="uk-UA" dirty="0">
                <a:solidFill>
                  <a:schemeClr val="tx1"/>
                </a:solidFill>
              </a:rPr>
              <a:t>дитину часто висміюють – вона вчиться бути боязкою.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Якщо </a:t>
            </a:r>
            <a:r>
              <a:rPr lang="uk-UA" dirty="0">
                <a:solidFill>
                  <a:schemeClr val="tx1"/>
                </a:solidFill>
              </a:rPr>
              <a:t>дитина живе з почуттям безпеки – вона вчиться вірити.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Якщо </a:t>
            </a:r>
            <a:r>
              <a:rPr lang="uk-UA" dirty="0">
                <a:solidFill>
                  <a:schemeClr val="tx1"/>
                </a:solidFill>
              </a:rPr>
              <a:t>дитину часто ганьблять – вона вчиться відчувати себе винуватою.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Якщо </a:t>
            </a:r>
            <a:r>
              <a:rPr lang="uk-UA" dirty="0">
                <a:solidFill>
                  <a:schemeClr val="tx1"/>
                </a:solidFill>
              </a:rPr>
              <a:t>дитину часто схвалюють – вона вчиться добре до себе ставитися.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Якщо </a:t>
            </a:r>
            <a:r>
              <a:rPr lang="uk-UA" dirty="0">
                <a:solidFill>
                  <a:schemeClr val="tx1"/>
                </a:solidFill>
              </a:rPr>
              <a:t>до дитини часто бувають поблажливі – вона вчиться бути терплячою.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uk-UA" dirty="0"/>
          </a:p>
        </p:txBody>
      </p:sp>
    </p:spTree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4D60EA0-8F80-4D2F-A977-5454EE753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96975"/>
            <a:ext cx="8686800" cy="4106863"/>
          </a:xfrm>
        </p:spPr>
        <p:txBody>
          <a:bodyPr>
            <a:normAutofit fontScale="55000" lnSpcReduction="20000"/>
          </a:bodyPr>
          <a:lstStyle/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 Якщо </a:t>
            </a:r>
            <a:r>
              <a:rPr lang="uk-UA" dirty="0">
                <a:solidFill>
                  <a:schemeClr val="tx1"/>
                </a:solidFill>
              </a:rPr>
              <a:t>дитину часто підбадьорюють – вона набуває впевненості у собі.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 Якщо </a:t>
            </a:r>
            <a:r>
              <a:rPr lang="uk-UA" dirty="0">
                <a:solidFill>
                  <a:schemeClr val="tx1"/>
                </a:solidFill>
              </a:rPr>
              <a:t>дитина живе в атмосфері дружби і відчуває себе необхідною – вона вчиться знаходити в цьому світі любов.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 Не </a:t>
            </a:r>
            <a:r>
              <a:rPr lang="uk-UA" dirty="0">
                <a:solidFill>
                  <a:schemeClr val="tx1"/>
                </a:solidFill>
              </a:rPr>
              <a:t>кажіть погано про дитину – ні при ній, ні без неї.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 Концентруйтесь </a:t>
            </a:r>
            <a:r>
              <a:rPr lang="uk-UA" dirty="0">
                <a:solidFill>
                  <a:schemeClr val="tx1"/>
                </a:solidFill>
              </a:rPr>
              <a:t>на розвитку хорошого в дитині, так що в підсумку поганому не залишатиметься місця.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 Завжди </a:t>
            </a:r>
            <a:r>
              <a:rPr lang="uk-UA" dirty="0">
                <a:solidFill>
                  <a:schemeClr val="tx1"/>
                </a:solidFill>
              </a:rPr>
              <a:t>прислухайтеся і відповідайте дитині, яка звертається до вас.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 Поважайте </a:t>
            </a:r>
            <a:r>
              <a:rPr lang="uk-UA" dirty="0">
                <a:solidFill>
                  <a:schemeClr val="tx1"/>
                </a:solidFill>
              </a:rPr>
              <a:t>дитину, яка зробила помилку і зможе зараз або трохи пізніше виправити її.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Будьте </a:t>
            </a:r>
            <a:r>
              <a:rPr lang="uk-UA" dirty="0">
                <a:solidFill>
                  <a:schemeClr val="tx1"/>
                </a:solidFill>
              </a:rPr>
              <a:t>готові допомогти дитині, яка знаходиться в пошуку і бути непомітною для тієї дитини, яка вже все знайшла.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Допомагайте </a:t>
            </a:r>
            <a:r>
              <a:rPr lang="uk-UA" dirty="0">
                <a:solidFill>
                  <a:schemeClr val="tx1"/>
                </a:solidFill>
              </a:rPr>
              <a:t>дитині освоювати неосвоєне раніше. Робіть це, наповнюючи навколишній світ турботою, стриманістю, тишею і любов'ю.</a:t>
            </a:r>
          </a:p>
          <a:p>
            <a:pPr algn="just" eaLnBrk="1" hangingPunct="1">
              <a:spcAft>
                <a:spcPts val="0"/>
              </a:spcAft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      У </a:t>
            </a:r>
            <a:r>
              <a:rPr lang="uk-UA" dirty="0">
                <a:solidFill>
                  <a:schemeClr val="tx1"/>
                </a:solidFill>
              </a:rPr>
              <a:t>поводженні з дитиною завжди дотримуйтеся кращих манер – пропонуйте їй краще, що є в вас самих.</a:t>
            </a:r>
          </a:p>
          <a:p>
            <a:pPr eaLnBrk="1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uk-UA" dirty="0"/>
          </a:p>
        </p:txBody>
      </p:sp>
    </p:spTree>
  </p:cSld>
  <p:clrMapOvr>
    <a:masterClrMapping/>
  </p:clrMapOvr>
  <p:transition spd="slow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2E9051-55F4-4926-BBEC-1EA0DB09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СІМ БАТЬКІВСЬКИХ ЗАПОВІДЕЙ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55FCE7E-DF28-4581-8313-C5FA93BE0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1316038"/>
            <a:ext cx="8686800" cy="3768725"/>
          </a:xfrm>
          <a:extLst/>
        </p:spPr>
        <p:txBody>
          <a:bodyPr>
            <a:normAutofit fontScale="6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1. Не </a:t>
            </a:r>
            <a:r>
              <a:rPr lang="ru-RU" b="1" dirty="0" err="1">
                <a:solidFill>
                  <a:schemeClr val="tx1"/>
                </a:solidFill>
              </a:rPr>
              <a:t>вважайте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дитину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своєю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власністю</a:t>
            </a:r>
            <a:r>
              <a:rPr lang="ru-RU" b="1" dirty="0">
                <a:solidFill>
                  <a:schemeClr val="tx1"/>
                </a:solidFill>
              </a:rPr>
              <a:t> – вона </a:t>
            </a:r>
            <a:r>
              <a:rPr lang="ru-RU" b="1" dirty="0" err="1">
                <a:solidFill>
                  <a:schemeClr val="tx1"/>
                </a:solidFill>
              </a:rPr>
              <a:t>Божа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2. </a:t>
            </a:r>
            <a:r>
              <a:rPr lang="ru-RU" b="1" dirty="0" err="1">
                <a:solidFill>
                  <a:schemeClr val="tx1"/>
                </a:solidFill>
              </a:rPr>
              <a:t>Любіть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її</a:t>
            </a:r>
            <a:r>
              <a:rPr lang="ru-RU" b="1" dirty="0">
                <a:solidFill>
                  <a:schemeClr val="tx1"/>
                </a:solidFill>
              </a:rPr>
              <a:t> такою, </a:t>
            </a:r>
            <a:r>
              <a:rPr lang="ru-RU" b="1" dirty="0" err="1">
                <a:solidFill>
                  <a:schemeClr val="tx1"/>
                </a:solidFill>
              </a:rPr>
              <a:t>якою</a:t>
            </a:r>
            <a:r>
              <a:rPr lang="ru-RU" b="1" dirty="0">
                <a:solidFill>
                  <a:schemeClr val="tx1"/>
                </a:solidFill>
              </a:rPr>
              <a:t> вона є, </a:t>
            </a:r>
            <a:r>
              <a:rPr lang="ru-RU" b="1" dirty="0" err="1">
                <a:solidFill>
                  <a:schemeClr val="tx1"/>
                </a:solidFill>
              </a:rPr>
              <a:t>навіть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якщо</a:t>
            </a:r>
            <a:r>
              <a:rPr lang="ru-RU" b="1" dirty="0">
                <a:solidFill>
                  <a:schemeClr val="tx1"/>
                </a:solidFill>
              </a:rPr>
              <a:t> вона не </a:t>
            </a:r>
            <a:r>
              <a:rPr lang="ru-RU" b="1" dirty="0" err="1">
                <a:solidFill>
                  <a:schemeClr val="tx1"/>
                </a:solidFill>
              </a:rPr>
              <a:t>талановита</a:t>
            </a:r>
            <a:r>
              <a:rPr lang="ru-RU" b="1" dirty="0">
                <a:solidFill>
                  <a:schemeClr val="tx1"/>
                </a:solidFill>
              </a:rPr>
              <a:t>, не в </a:t>
            </a:r>
            <a:r>
              <a:rPr lang="ru-RU" b="1" dirty="0" err="1" smtClean="0">
                <a:solidFill>
                  <a:schemeClr val="tx1"/>
                </a:solidFill>
              </a:rPr>
              <a:t>усьому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досягає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успіху</a:t>
            </a:r>
            <a:r>
              <a:rPr lang="ru-RU" b="1" dirty="0">
                <a:solidFill>
                  <a:schemeClr val="tx1"/>
                </a:solidFill>
              </a:rPr>
              <a:t>....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3. Не </a:t>
            </a:r>
            <a:r>
              <a:rPr lang="ru-RU" b="1" dirty="0" err="1">
                <a:solidFill>
                  <a:schemeClr val="tx1"/>
                </a:solidFill>
              </a:rPr>
              <a:t>очікуйте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вона </a:t>
            </a:r>
            <a:r>
              <a:rPr lang="ru-RU" b="1" dirty="0" err="1">
                <a:solidFill>
                  <a:schemeClr val="tx1"/>
                </a:solidFill>
              </a:rPr>
              <a:t>виросте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саме</a:t>
            </a:r>
            <a:r>
              <a:rPr lang="ru-RU" b="1" dirty="0">
                <a:solidFill>
                  <a:schemeClr val="tx1"/>
                </a:solidFill>
              </a:rPr>
              <a:t> такою, </a:t>
            </a:r>
            <a:r>
              <a:rPr lang="ru-RU" b="1" dirty="0" err="1">
                <a:solidFill>
                  <a:schemeClr val="tx1"/>
                </a:solidFill>
              </a:rPr>
              <a:t>якою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хочете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</a:t>
            </a:r>
            <a:r>
              <a:rPr lang="ru-RU" b="1" dirty="0">
                <a:solidFill>
                  <a:schemeClr val="tx1"/>
                </a:solidFill>
              </a:rPr>
              <a:t>, - </a:t>
            </a:r>
            <a:r>
              <a:rPr lang="ru-RU" b="1" dirty="0" err="1" smtClean="0">
                <a:solidFill>
                  <a:schemeClr val="tx1"/>
                </a:solidFill>
              </a:rPr>
              <a:t>допоможіть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їй</a:t>
            </a:r>
            <a:r>
              <a:rPr lang="ru-RU" b="1" dirty="0">
                <a:solidFill>
                  <a:schemeClr val="tx1"/>
                </a:solidFill>
              </a:rPr>
              <a:t> стати собою.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4. </a:t>
            </a:r>
            <a:r>
              <a:rPr lang="ru-RU" b="1" dirty="0" err="1">
                <a:solidFill>
                  <a:schemeClr val="tx1"/>
                </a:solidFill>
              </a:rPr>
              <a:t>Запам’ятайте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b="1" dirty="0" err="1">
                <a:solidFill>
                  <a:schemeClr val="tx1"/>
                </a:solidFill>
              </a:rPr>
              <a:t>найголовніший</a:t>
            </a:r>
            <a:r>
              <a:rPr lang="ru-RU" b="1" dirty="0">
                <a:solidFill>
                  <a:schemeClr val="tx1"/>
                </a:solidFill>
              </a:rPr>
              <a:t> ваш </a:t>
            </a:r>
            <a:r>
              <a:rPr lang="ru-RU" b="1" dirty="0" err="1">
                <a:solidFill>
                  <a:schemeClr val="tx1"/>
                </a:solidFill>
              </a:rPr>
              <a:t>обов’язок</a:t>
            </a:r>
            <a:r>
              <a:rPr lang="ru-RU" b="1" dirty="0">
                <a:solidFill>
                  <a:schemeClr val="tx1"/>
                </a:solidFill>
              </a:rPr>
              <a:t> – </a:t>
            </a:r>
            <a:r>
              <a:rPr lang="ru-RU" b="1" dirty="0" err="1">
                <a:solidFill>
                  <a:schemeClr val="tx1"/>
                </a:solidFill>
              </a:rPr>
              <a:t>розуміти</a:t>
            </a:r>
            <a:r>
              <a:rPr lang="ru-RU" b="1" dirty="0">
                <a:solidFill>
                  <a:schemeClr val="tx1"/>
                </a:solidFill>
              </a:rPr>
              <a:t> й </a:t>
            </a:r>
            <a:r>
              <a:rPr lang="ru-RU" b="1" dirty="0" err="1">
                <a:solidFill>
                  <a:schemeClr val="tx1"/>
                </a:solidFill>
              </a:rPr>
              <a:t>втішити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5. Не </a:t>
            </a:r>
            <a:r>
              <a:rPr lang="ru-RU" b="1" dirty="0" err="1">
                <a:solidFill>
                  <a:schemeClr val="tx1"/>
                </a:solidFill>
              </a:rPr>
              <a:t>переймайтесь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якщо</a:t>
            </a:r>
            <a:r>
              <a:rPr lang="ru-RU" b="1" dirty="0">
                <a:solidFill>
                  <a:schemeClr val="tx1"/>
                </a:solidFill>
              </a:rPr>
              <a:t> не можете </a:t>
            </a:r>
            <a:r>
              <a:rPr lang="ru-RU" b="1" dirty="0" err="1">
                <a:solidFill>
                  <a:schemeClr val="tx1"/>
                </a:solidFill>
              </a:rPr>
              <a:t>чогось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зробити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сина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дочки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Найгірше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якщо</a:t>
            </a:r>
            <a:r>
              <a:rPr lang="ru-RU" b="1" dirty="0">
                <a:solidFill>
                  <a:schemeClr val="tx1"/>
                </a:solidFill>
              </a:rPr>
              <a:t> можете, але не </a:t>
            </a:r>
            <a:r>
              <a:rPr lang="ru-RU" b="1" dirty="0" err="1">
                <a:solidFill>
                  <a:schemeClr val="tx1"/>
                </a:solidFill>
              </a:rPr>
              <a:t>робите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6. </a:t>
            </a:r>
            <a:r>
              <a:rPr lang="ru-RU" b="1" dirty="0" err="1">
                <a:solidFill>
                  <a:schemeClr val="tx1"/>
                </a:solidFill>
              </a:rPr>
              <a:t>Усвідомте</a:t>
            </a:r>
            <a:r>
              <a:rPr lang="ru-RU" b="1" dirty="0">
                <a:solidFill>
                  <a:schemeClr val="tx1"/>
                </a:solidFill>
              </a:rPr>
              <a:t>: для </a:t>
            </a:r>
            <a:r>
              <a:rPr lang="ru-RU" b="1" dirty="0" err="1">
                <a:solidFill>
                  <a:schemeClr val="tx1"/>
                </a:solidFill>
              </a:rPr>
              <a:t>дитини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зроблено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замало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якщо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зроблено</a:t>
            </a:r>
            <a:r>
              <a:rPr lang="ru-RU" b="1" dirty="0">
                <a:solidFill>
                  <a:schemeClr val="tx1"/>
                </a:solidFill>
              </a:rPr>
              <a:t> не все.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7. Не </a:t>
            </a:r>
            <a:r>
              <a:rPr lang="ru-RU" b="1" dirty="0" err="1">
                <a:solidFill>
                  <a:schemeClr val="tx1"/>
                </a:solidFill>
              </a:rPr>
              <a:t>очікуйте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вічну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вдячність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b="1" dirty="0" err="1">
                <a:solidFill>
                  <a:schemeClr val="tx1"/>
                </a:solidFill>
              </a:rPr>
              <a:t>ви</a:t>
            </a:r>
            <a:r>
              <a:rPr lang="ru-RU" b="1" dirty="0">
                <a:solidFill>
                  <a:schemeClr val="tx1"/>
                </a:solidFill>
              </a:rPr>
              <a:t> дали </a:t>
            </a:r>
            <a:r>
              <a:rPr lang="ru-RU" b="1" dirty="0" err="1">
                <a:solidFill>
                  <a:schemeClr val="tx1"/>
                </a:solidFill>
              </a:rPr>
              <a:t>життя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своїй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дитині</a:t>
            </a:r>
            <a:r>
              <a:rPr lang="ru-RU" b="1" dirty="0">
                <a:solidFill>
                  <a:schemeClr val="tx1"/>
                </a:solidFill>
              </a:rPr>
              <a:t>, вона </a:t>
            </a:r>
            <a:r>
              <a:rPr lang="ru-RU" b="1" dirty="0" err="1" smtClean="0">
                <a:solidFill>
                  <a:schemeClr val="tx1"/>
                </a:solidFill>
              </a:rPr>
              <a:t>віддячить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вашим </a:t>
            </a:r>
            <a:r>
              <a:rPr lang="ru-RU" b="1" dirty="0" err="1">
                <a:solidFill>
                  <a:schemeClr val="tx1"/>
                </a:solidFill>
              </a:rPr>
              <a:t>онукам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slow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ъект 2"/>
          <p:cNvSpPr>
            <a:spLocks noGrp="1" noChangeArrowheads="1"/>
          </p:cNvSpPr>
          <p:nvPr>
            <p:ph idx="1"/>
          </p:nvPr>
        </p:nvSpPr>
        <p:spPr>
          <a:xfrm>
            <a:off x="323850" y="1268413"/>
            <a:ext cx="8686800" cy="3673475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uk-UA" altLang="uk-UA" smtClean="0"/>
              <a:t>Я хочу висловити свою подяку педагогічному та технічному колективу за творчу, тісну і злагоджену працю.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uk-UA" altLang="uk-UA" smtClean="0"/>
              <a:t> Дякую батькам за добрих, чемних, працьовитих дітей, за взаєморозуміння і співпрацю.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uk-UA" altLang="uk-UA" smtClean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ъект 2"/>
          <p:cNvSpPr>
            <a:spLocks noGrp="1" noChangeArrowheads="1"/>
          </p:cNvSpPr>
          <p:nvPr>
            <p:ph idx="1"/>
          </p:nvPr>
        </p:nvSpPr>
        <p:spPr>
          <a:xfrm>
            <a:off x="304800" y="1554163"/>
            <a:ext cx="8686800" cy="3819525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uk-UA" altLang="uk-UA" smtClean="0"/>
              <a:t>Є ще багато задумів, планів, творчих знахідок, які потребують впровадження, – і все це буде направлено на допомогу маленькій, залежній від багатьох обставин людині, допоможе розвинути її потенційні можливості, реалізувати природні права на життя, навчання, працю і щастя.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10FF5C-A554-437F-9622-B5E2C4F8A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33375"/>
            <a:ext cx="8686800" cy="8397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effectLst/>
              </a:rPr>
              <a:t>Кадрове забезпечення</a:t>
            </a:r>
          </a:p>
        </p:txBody>
      </p:sp>
      <p:sp>
        <p:nvSpPr>
          <p:cNvPr id="16387" name="Объект 6"/>
          <p:cNvSpPr>
            <a:spLocks noGrp="1" noChangeArrowheads="1"/>
          </p:cNvSpPr>
          <p:nvPr>
            <p:ph sz="half" idx="1"/>
          </p:nvPr>
        </p:nvSpPr>
        <p:spPr>
          <a:xfrm>
            <a:off x="1403648" y="1052513"/>
            <a:ext cx="6408712" cy="5026025"/>
          </a:xfrm>
        </p:spPr>
        <p:txBody>
          <a:bodyPr/>
          <a:lstStyle/>
          <a:p>
            <a:pPr eaLnBrk="1" hangingPunct="1"/>
            <a:r>
              <a:rPr lang="uk-UA" altLang="uk-UA" dirty="0" smtClean="0">
                <a:solidFill>
                  <a:schemeClr val="tx1"/>
                </a:solidFill>
              </a:rPr>
              <a:t>Спеціаліст вищої категорії, старший учитель – 5 чол.;</a:t>
            </a:r>
          </a:p>
          <a:p>
            <a:pPr eaLnBrk="1" hangingPunct="1"/>
            <a:r>
              <a:rPr lang="uk-UA" altLang="uk-UA" dirty="0" smtClean="0">
                <a:solidFill>
                  <a:schemeClr val="tx1"/>
                </a:solidFill>
              </a:rPr>
              <a:t>спеціаліст І категорії - 4 чол.;</a:t>
            </a:r>
          </a:p>
          <a:p>
            <a:pPr eaLnBrk="1" hangingPunct="1"/>
            <a:r>
              <a:rPr lang="uk-UA" altLang="uk-UA" dirty="0" smtClean="0">
                <a:solidFill>
                  <a:schemeClr val="tx1"/>
                </a:solidFill>
              </a:rPr>
              <a:t>спеціаліст ІІ категорії - 3 чол.;</a:t>
            </a:r>
          </a:p>
          <a:p>
            <a:pPr eaLnBrk="1" hangingPunct="1"/>
            <a:r>
              <a:rPr lang="uk-UA" altLang="uk-UA" dirty="0" smtClean="0">
                <a:solidFill>
                  <a:schemeClr val="tx1"/>
                </a:solidFill>
              </a:rPr>
              <a:t>спеціаліст  - 6 чол.</a:t>
            </a:r>
          </a:p>
          <a:p>
            <a:pPr eaLnBrk="1" hangingPunct="1">
              <a:buNone/>
            </a:pPr>
            <a:r>
              <a:rPr lang="uk-UA" altLang="uk-UA" dirty="0" smtClean="0">
                <a:solidFill>
                  <a:schemeClr val="tx1"/>
                </a:solidFill>
              </a:rPr>
              <a:t>      Середнє тижневе навантаження педагогічних працівників  18 год. </a:t>
            </a:r>
          </a:p>
          <a:p>
            <a:pPr eaLnBrk="1" hangingPunct="1"/>
            <a:endParaRPr lang="uk-UA" altLang="uk-UA" dirty="0" smtClean="0"/>
          </a:p>
        </p:txBody>
      </p:sp>
    </p:spTree>
  </p:cSld>
  <p:clrMapOvr>
    <a:masterClrMapping/>
  </p:clrMapOvr>
  <p:transition spd="slow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4284717-894D-4545-A58C-1217C473182C}"/>
              </a:ext>
            </a:extLst>
          </p:cNvPr>
          <p:cNvSpPr/>
          <p:nvPr/>
        </p:nvSpPr>
        <p:spPr>
          <a:xfrm>
            <a:off x="1867576" y="2967335"/>
            <a:ext cx="54088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Дякую</a:t>
            </a: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за </a:t>
            </a:r>
            <a:r>
              <a:rPr lang="ru-RU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увагу</a:t>
            </a: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!!!</a:t>
            </a:r>
          </a:p>
        </p:txBody>
      </p:sp>
    </p:spTree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8400</TotalTime>
  <Words>2324</Words>
  <Application>Microsoft Office PowerPoint</Application>
  <PresentationFormat>Экран (4:3)</PresentationFormat>
  <Paragraphs>249</Paragraphs>
  <Slides>90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Трек</vt:lpstr>
      <vt:lpstr>Звіт  директора Новосільського НВК І-ІІ ст. Ліщинської О.С. перед громадськістю  за 2022-2023 н.р.</vt:lpstr>
      <vt:lpstr>Школа вчить нас розуміти реальність. Ходити до школи означає відкрити розум і серце для реальності в багатстві її аспектів, її вимірів. Папа Francesco</vt:lpstr>
      <vt:lpstr>Загальна інформація про школу</vt:lpstr>
      <vt:lpstr>Мережа класів</vt:lpstr>
      <vt:lpstr>Слайд 5</vt:lpstr>
      <vt:lpstr>Харчування дітей</vt:lpstr>
      <vt:lpstr>Збереження і зміцнення здоров’я учнів</vt:lpstr>
      <vt:lpstr>Слайд 8</vt:lpstr>
      <vt:lpstr>Кадрове забезпечення</vt:lpstr>
      <vt:lpstr>Методична робота</vt:lpstr>
      <vt:lpstr>Керує методичною роботою школи методична рада </vt:lpstr>
      <vt:lpstr>Науково-методична робота НВК</vt:lpstr>
      <vt:lpstr>Атестація 2022-2023 н.р.</vt:lpstr>
      <vt:lpstr>Моніторинг навчальних досягнень учнів</vt:lpstr>
      <vt:lpstr>Моніторинг навчальних досягнень учнів</vt:lpstr>
      <vt:lpstr>Моніторинг навчальних досягнень учнів</vt:lpstr>
      <vt:lpstr>Моніторинг навчальних досягнень учнів</vt:lpstr>
      <vt:lpstr>Моніторинг навчальних досягнень учнів</vt:lpstr>
      <vt:lpstr> Учні нашої школи традиційно активні учасники міжнародних конкурсів та інтернет-олімпіад </vt:lpstr>
      <vt:lpstr>Учні нашої школи традиційно активні учасники міжнародних конкурсів </vt:lpstr>
      <vt:lpstr> ШКІЛЬНІ конкурси і змагання </vt:lpstr>
      <vt:lpstr>Переможці міжнародних конкурсів та інтернет-олімпіад</vt:lpstr>
      <vt:lpstr>Переможці міжнародних конкурсів та інтернет-олімпіад</vt:lpstr>
      <vt:lpstr>Переможці та учасники конкурсів  і змагань</vt:lpstr>
      <vt:lpstr>Переможці та учасники шкільних конкурсів  і змагань</vt:lpstr>
      <vt:lpstr>зміцнення матеріально-технічної бази НВК</vt:lpstr>
      <vt:lpstr>Виховна робота</vt:lpstr>
      <vt:lpstr>Свято Знань ««Добрий день, країно знань» </vt:lpstr>
      <vt:lpstr>Урок доброти  присвячений Всесвітньому дню тварин </vt:lpstr>
      <vt:lpstr>«Життя учителя –дитинства передзвін, налитий сонцем нехай буде він!» </vt:lpstr>
      <vt:lpstr>Виставка осінніх фантазій «Щедрі дари осені» </vt:lpstr>
      <vt:lpstr>День козацтва. Посвята в козачата «Степ і воля – козацька доля» </vt:lpstr>
      <vt:lpstr>Шкільний конкурс-фестиваль «Сурми звитяги »  </vt:lpstr>
      <vt:lpstr>Шкільний захід «День української писемності та мови» </vt:lpstr>
      <vt:lpstr>Участь у Радіодиктанті національної єдності-2022 </vt:lpstr>
      <vt:lpstr>Тиждень безпеки дорожнього руху </vt:lpstr>
      <vt:lpstr>День Гідності і Свободи «Україна – країна нескорених» </vt:lpstr>
      <vt:lpstr>«Голодомор  1932-1933 років – біль серця всієї України» </vt:lpstr>
      <vt:lpstr>  День Збройних сил України «Дякуємо вам, наші захисники» </vt:lpstr>
      <vt:lpstr>«Українські народні обереги. Хустка» </vt:lpstr>
      <vt:lpstr>Благодійний шкільний ярмарок до Дня волонтера </vt:lpstr>
      <vt:lpstr>«Казкова зустріч із Святим Миколаєм» </vt:lpstr>
      <vt:lpstr>« Ой радуйся земле, Син Божий народився» </vt:lpstr>
      <vt:lpstr>Благодійний Різдвяний вертеп </vt:lpstr>
      <vt:lpstr>майстер-клас з виготовлення ялинкових прикрас</vt:lpstr>
      <vt:lpstr>«День Соборності України – соборність наших душ» </vt:lpstr>
      <vt:lpstr>виховна година «Трагедія Крут: крізь призму минулого і сучасного»  </vt:lpstr>
      <vt:lpstr>Зустріч із воїном: «наш випускник – наш захисник!»</vt:lpstr>
      <vt:lpstr>майстер-клас «Обереги для  воїнів»</vt:lpstr>
      <vt:lpstr>благодійний ярмарок на підтримку ЗСУ    «Разом до перемоги» </vt:lpstr>
      <vt:lpstr>акції «Яким я бачу майбутнє України після перемоги»</vt:lpstr>
      <vt:lpstr>акція «Скринька побажань для наших захисників»</vt:lpstr>
      <vt:lpstr>мовна вікторина «Знавці рідної мови» </vt:lpstr>
      <vt:lpstr>«Небесна сотня у наших серцях» </vt:lpstr>
      <vt:lpstr> День єднання України</vt:lpstr>
      <vt:lpstr>«Слово, пісне, душа  Кобзарева, ви – окраса і суть нашого  життя» </vt:lpstr>
      <vt:lpstr>марафон «Рік Незламності»</vt:lpstr>
      <vt:lpstr>інформаційна година щодо діяльності ПВК «Редан»</vt:lpstr>
      <vt:lpstr>«Великдень усіх нас на гостину просить» </vt:lpstr>
      <vt:lpstr>«Вишиванка – це модно» </vt:lpstr>
      <vt:lpstr>Тиждень безпеки дорожнього руху «Безпека на дорогах в умовах воєнного стану»</vt:lpstr>
      <vt:lpstr>благодійний концерт та ярмарок «Матусю моя дорогенька, це свято даруємо тобі»</vt:lpstr>
      <vt:lpstr>«Дитинство під мирним небом» </vt:lpstr>
      <vt:lpstr>фоточелендж «Яскраві миті дитинства»</vt:lpstr>
      <vt:lpstr>фоточелендж «Яскраві миті дитинства»</vt:lpstr>
      <vt:lpstr>«Прощавай, Букварику, наш  найкращий  друже!»</vt:lpstr>
      <vt:lpstr>тематичний тиждень стилю</vt:lpstr>
      <vt:lpstr>тематичний тиждень стилю</vt:lpstr>
      <vt:lpstr>«Школо, прощавай, нас не забувай!» </vt:lpstr>
      <vt:lpstr> екскурсія у Дрогобицьку солеварню та церкву Св. Юра </vt:lpstr>
      <vt:lpstr>екскурсія  в океанаріум м. Львів </vt:lpstr>
      <vt:lpstr>Екскурсія у зоопарк «Лімпопо»</vt:lpstr>
      <vt:lpstr>Екскурсія у зоопарк «Лімпопо»</vt:lpstr>
      <vt:lpstr>ІАС ЕvaluEd напрям «Управлінські процеси закладу освіти»</vt:lpstr>
      <vt:lpstr>ІАС ЕvaluEd напрям «Управлінські процеси закладу освіти»</vt:lpstr>
      <vt:lpstr>ІАС ЕvaluEd напрям «Управлінські процеси закладу освіти»</vt:lpstr>
      <vt:lpstr>ІАС ЕvaluEd напрям «Управлінські процеси закладу освіти»</vt:lpstr>
      <vt:lpstr>ІАС ЕvaluEd напрям «Управлінські процеси закладу освіти»</vt:lpstr>
      <vt:lpstr>ІАС ЕvaluEd напрям «Управлінські процеси закладу освіти»</vt:lpstr>
      <vt:lpstr>ІАС ЕvaluEd напрям «Управлінські процеси закладу освіти»</vt:lpstr>
      <vt:lpstr>ІАС ЕvaluEd напрям «Управлінські процеси закладу освіти»</vt:lpstr>
      <vt:lpstr>ІАС ЕvaluEd напрям «Управлінські процеси закладу освіти»</vt:lpstr>
      <vt:lpstr>ІАС ЕvaluEd напрям «Управлінські процеси закладу освіти»</vt:lpstr>
      <vt:lpstr>Співпраця з батьками</vt:lpstr>
      <vt:lpstr>Заповіді для батьків</vt:lpstr>
      <vt:lpstr>Слайд 86</vt:lpstr>
      <vt:lpstr>СІМ БАТЬКІВСЬКИХ ЗАПОВІДЕЙ</vt:lpstr>
      <vt:lpstr>Слайд 88</vt:lpstr>
      <vt:lpstr>Слайд 89</vt:lpstr>
      <vt:lpstr>Слайд 90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директора школи Сидорчук Л.П. перед громадськістю за 2014-2015 н.р.</dc:title>
  <dc:creator>Школа4</dc:creator>
  <cp:lastModifiedBy>Оксана</cp:lastModifiedBy>
  <cp:revision>235</cp:revision>
  <dcterms:created xsi:type="dcterms:W3CDTF">2015-06-10T19:49:18Z</dcterms:created>
  <dcterms:modified xsi:type="dcterms:W3CDTF">2023-06-26T10:27:22Z</dcterms:modified>
</cp:coreProperties>
</file>